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2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  <p:sldMasterId id="2147483717" r:id="rId6"/>
  </p:sldMasterIdLst>
  <p:notesMasterIdLst>
    <p:notesMasterId r:id="rId21"/>
  </p:notesMasterIdLst>
  <p:handoutMasterIdLst>
    <p:handoutMasterId r:id="rId22"/>
  </p:handoutMasterIdLst>
  <p:sldIdLst>
    <p:sldId id="263" r:id="rId7"/>
    <p:sldId id="2147480915" r:id="rId8"/>
    <p:sldId id="266" r:id="rId9"/>
    <p:sldId id="267" r:id="rId10"/>
    <p:sldId id="2147483633" r:id="rId11"/>
    <p:sldId id="2147483642" r:id="rId12"/>
    <p:sldId id="2147483643" r:id="rId13"/>
    <p:sldId id="270" r:id="rId14"/>
    <p:sldId id="273" r:id="rId15"/>
    <p:sldId id="284" r:id="rId16"/>
    <p:sldId id="264" r:id="rId17"/>
    <p:sldId id="275" r:id="rId18"/>
    <p:sldId id="2147483644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S Ignite16:9 Template Light" id="{38B656EC-D568-4EF7-8842-9FA1AE1192C9}">
          <p14:sldIdLst>
            <p14:sldId id="263"/>
            <p14:sldId id="2147480915"/>
            <p14:sldId id="266"/>
            <p14:sldId id="267"/>
          </p14:sldIdLst>
        </p14:section>
        <p14:section name="Cosmos" id="{4E4C6507-84B9-471D-A412-9349725BC4B2}">
          <p14:sldIdLst>
            <p14:sldId id="2147483633"/>
            <p14:sldId id="2147483642"/>
            <p14:sldId id="2147483643"/>
            <p14:sldId id="270"/>
            <p14:sldId id="273"/>
            <p14:sldId id="284"/>
            <p14:sldId id="264"/>
            <p14:sldId id="275"/>
            <p14:sldId id="2147483644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03280C-6AAF-B0FE-47DF-3425564CE7DE}" name="Allison Sparrow" initials="AS" userId="S::alsparrow@microsoft.com::c67eeae2-bc25-40f7-a31a-74e931390c1e" providerId="AD"/>
  <p188:author id="{04668B23-ED37-C923-0C88-9580700F613B}" name="Michal Toiba" initials="MT" userId="S::michaltoiba@microsoft.com::10dae015-7d87-46da-9ab9-16fdc8d9292a" providerId="AD"/>
  <p188:author id="{5DBE9636-CF14-92B9-B8D9-525040FD791E}" name="Kosuke Miyasaka" initials="KM" userId="S::komiyasa@microsoft.com::b21fd808-18fe-43a1-8130-e6acefa9f440" providerId="AD"/>
  <p188:author id="{A28D9D3B-4A11-AE35-31FC-BCC4DDE5A082}" name="Mark Brown" initials="MB" userId="S::mjbrown@microsoft.com::4983ebf2-44f1-441b-acdf-86ca987152cf" providerId="AD"/>
  <p188:author id="{BD3CA67A-7684-4D39-AA72-B82AB72139FF}" name="Guy Schoonmaker" initials="GS" userId="S::guy@2a.consulting::e66b9ec3-1948-4719-9962-97d7f25e1b92" providerId="AD"/>
  <p188:author id="{B744ED9C-6F5A-64D8-434F-8DE0F3CDEA28}" name="Onishi, Kenji/大西 健二" initials="OK健" userId="S::1431597@tmc.twfr.toyota.co.jp::bd14ed8b-27f5-4603-996f-f4847e3f8d44" providerId="AD"/>
  <p188:author id="{E68CE6A4-2FD1-FC24-08F9-C2D0EC0312C8}" name="Takuto Higuchi" initials="TH" userId="S::tahiguch@microsoft.com::62b346dc-9dcf-4f5e-bcb3-018506f29807" providerId="AD"/>
  <p188:author id="{FEF5B9A9-4C1D-DB2B-18C9-1AEC1EBF0156}" name="Laurel Weisert" initials="LW" userId="S::laurel.weisert@concentrix.com::cd8e9e71-3367-4431-8496-419eeafa3118" providerId="AD"/>
  <p188:author id="{DB240AB5-5075-F2B6-CB29-ED89C7F443E0}" name="Courtney Brewer" initials="CB" userId="S::cobrewer@microsoft.com::626e6965-4ba5-40a4-9f1e-e602d2a30d97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56CB"/>
    <a:srgbClr val="FFFFFF"/>
    <a:srgbClr val="F8F8F8"/>
    <a:srgbClr val="091F2C"/>
    <a:srgbClr val="3A4953"/>
    <a:srgbClr val="399A91"/>
    <a:srgbClr val="0078D4"/>
    <a:srgbClr val="FFF0C9"/>
    <a:srgbClr val="FBAE40"/>
    <a:srgbClr val="243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9" autoAdjust="0"/>
    <p:restoredTop sz="95711" autoAdjust="0"/>
  </p:normalViewPr>
  <p:slideViewPr>
    <p:cSldViewPr snapToGrid="0">
      <p:cViewPr varScale="1">
        <p:scale>
          <a:sx n="63" d="100"/>
          <a:sy n="63" d="100"/>
        </p:scale>
        <p:origin x="16" y="3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9/6/2025 7:45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9/6/2025 7:41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15E69DA-F1D4-4465-820D-5F062A28A7A6}" type="datetime1">
              <a:rPr lang="ja-JP" altLang="en-US" smtClean="0"/>
              <a:t>2025/9/6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2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5B95-BB96-F3B0-E8BC-665A40AD0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F0BB4-635F-684E-5B17-F68036641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887AA-95B8-DDE7-902C-84218355A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A9B0F-1319-035D-4090-78CEDA8CE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96CD-8E07-44E5-8CAF-C371F06D62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42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1837E-825B-EC30-3E59-A146ABE32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2D2EB-9FB4-F527-1A97-34966DC54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31BA8-C71A-E678-C7C6-F8314A7C7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BC94D-744D-7A76-2560-2ACAB6D25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F7685-F632-408C-8C96-1F369BCA7E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08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9/6/2025 7:41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1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9/6/2025 7:41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4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06B7C-33ED-F0AC-766B-0957E8E4A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42858-2F9D-DB10-184D-13A5A76D1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34951-C4BC-2930-9710-416313247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3672-AA5F-5A31-C437-07D868134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24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7F95C-A23D-3D61-43B5-3660C009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F071F3-E845-1B1D-FD4E-1DE5628E8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747529-E0FA-133D-5EC4-F4924FF15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F6310-8966-CC88-6C9D-EF9B33FC4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1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ACAA3-9C4F-EBB9-A56E-20B5ABF6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9066F-BC9E-D8F5-5A26-D8376B411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8849F-3468-12DE-CF27-C670D9D59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defTabSz="914400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A8215-63C1-13EA-C900-3680D4D44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934A7-4016-46C5-937D-5B9C50C049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41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F2BAD-9D22-A975-09FC-06D4F0D18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CE3ED-F4FF-19CF-72EA-8BCF0817B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F3892-4C49-868A-210B-F4C2ACA59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654909-9E6E-77D2-7682-64C60014D3E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C187-105C-36A9-4335-1B509E13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E5C725-0BCB-15AC-04B7-68BB44141D7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9/6/2025 7:41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74F88-AF5E-D20E-6829-448591A85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52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91182-5B10-FD9D-B307-536F3021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57FEF-23EB-61BB-0FD1-FF5D7AA462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47F94-A33E-0D44-E71B-7E20F2046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AFB57-3EE9-EAB2-A27B-8445AECD7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9ABDCF-0071-4C18-BCC3-E556CD0A13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671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B5356-5B50-08D2-95D0-CECAAF76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0B37BB-7075-C16B-2B98-19DD67CF8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2B1CB-DB19-1D61-F2F8-CBAB23016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59CB-9F84-71D5-54AE-E5A691184C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96CD-8E07-44E5-8CAF-C371F06D62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59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2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Graphic 2">
            <a:extLst>
              <a:ext uri="{FF2B5EF4-FFF2-40B4-BE49-F238E27FC236}">
                <a16:creationId xmlns:a16="http://schemas.microsoft.com/office/drawing/2014/main" id="{FC2B69AA-28DE-9B7C-2E42-A3C042FD595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243F6D"/>
              </a:gs>
              <a:gs pos="71000">
                <a:srgbClr val="0D67B3"/>
              </a:gs>
              <a:gs pos="100000">
                <a:srgbClr val="0374CD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A1F847-CE64-A34B-15E6-0B12962D9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E5DEF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80CCC-ED0A-7299-2F0C-04B3B632D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E5DEF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gradFill>
          <a:gsLst>
            <a:gs pos="0">
              <a:srgbClr val="091F2C"/>
            </a:gs>
            <a:gs pos="100000">
              <a:schemeClr val="accent2">
                <a:lumMod val="50000"/>
              </a:schemeClr>
            </a:gs>
            <a:gs pos="45000">
              <a:schemeClr val="bg2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700E-C265-47D8-9E71-7D4639A1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034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C9C5B2-E9B4-7DDE-F1E3-96ED171C64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9682" y="-135215"/>
            <a:ext cx="12672768" cy="71284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1A140F8-9092-8E4F-986C-E73CB7FF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30" y="799721"/>
            <a:ext cx="5574310" cy="5346555"/>
          </a:xfrm>
        </p:spPr>
        <p:txBody>
          <a:bodyPr lIns="0" tIns="0" bIns="0" anchor="t">
            <a:noAutofit/>
          </a:bodyPr>
          <a:lstStyle>
            <a:lvl1pPr>
              <a:defRPr sz="600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36296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90622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99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799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4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18225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999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1"/>
            <a:ext cx="11018838" cy="16124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932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61249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879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1"/>
            <a:ext cx="5211763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9" y="1435101"/>
            <a:ext cx="5219700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8239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4537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1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66550" indent="-15235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6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85594" indent="-13648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635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4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4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4051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22166" indent="-150768">
              <a:defRPr lang="en-US" sz="1799" dirty="0"/>
            </a:lvl2pPr>
            <a:lvl3pPr marL="466585" indent="-138072">
              <a:defRPr lang="en-US" dirty="0"/>
            </a:lvl3pPr>
            <a:lvl4pPr marL="595134" indent="-128549">
              <a:defRPr lang="en-US" dirty="0"/>
            </a:lvl4pPr>
            <a:lvl5pPr marL="731618" indent="-12220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7" y="238413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294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512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9222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530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195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4763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016461"/>
            <a:ext cx="4158362" cy="11077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4162425" cy="338426"/>
          </a:xfrm>
        </p:spPr>
        <p:txBody>
          <a:bodyPr/>
          <a:lstStyle>
            <a:lvl1pPr marL="0" indent="0">
              <a:buNone/>
              <a:defRPr sz="21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8985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3545"/>
            <a:ext cx="4159950" cy="110773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92497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518"/>
          </a:xfrm>
        </p:spPr>
        <p:txBody>
          <a:bodyPr anchor="t"/>
          <a:lstStyle>
            <a:lvl1pPr>
              <a:defRPr sz="2799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80423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122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85316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6377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5436192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61968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35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3166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6204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1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1215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1203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0452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2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7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1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6090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2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6572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9" y="4800601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7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9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9252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981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5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5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305077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81503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1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1" y="4235451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861317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3"/>
            <a:ext cx="3182027" cy="55387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1" y="2309814"/>
            <a:ext cx="7253288" cy="430759"/>
          </a:xfrm>
        </p:spPr>
        <p:txBody>
          <a:bodyPr anchor="t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7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066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78"/>
            <a:ext cx="3182027" cy="55387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2035"/>
            <a:ext cx="6667500" cy="430759"/>
          </a:xfrm>
        </p:spPr>
        <p:txBody>
          <a:bodyPr anchor="ctr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2117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tabLst>
                <a:tab pos="344385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tabLst>
                <a:tab pos="569742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tabLst>
                <a:tab pos="799860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tabLst>
                <a:tab pos="1028391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2427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78944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224582"/>
            <a:ext cx="11018520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3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04553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95" descr="Background color wipe animation effect">
            <a:extLst>
              <a:ext uri="{FF2B5EF4-FFF2-40B4-BE49-F238E27FC236}">
                <a16:creationId xmlns:a16="http://schemas.microsoft.com/office/drawing/2014/main" id="{FFCD04C5-DA15-374D-430C-1C6CB4FBBF67}"/>
              </a:ext>
            </a:extLst>
          </p:cNvPr>
          <p:cNvSpPr/>
          <p:nvPr userDrawn="1"/>
        </p:nvSpPr>
        <p:spPr bwMode="auto">
          <a:xfrm>
            <a:off x="1524" y="0"/>
            <a:ext cx="12188952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C807E6AB-EAEB-3165-4B59-E7FF02A88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225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2"/>
            <a:ext cx="4040887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4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6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38189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68135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7830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6769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463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306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92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14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1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01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5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215991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46299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91244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ding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1" y="0"/>
            <a:ext cx="39243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C589C-BAD8-D7B2-A399-378DFBF4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742948"/>
            <a:ext cx="2506661" cy="1024128"/>
          </a:xfrm>
        </p:spPr>
        <p:txBody>
          <a:bodyPr anchor="b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F84CF2-8C84-E1A4-3383-24F104977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0" y="742950"/>
            <a:ext cx="6858002" cy="1060704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1500" y="2015288"/>
            <a:ext cx="6858000" cy="4156912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2000"/>
            </a:lvl1pPr>
            <a:lvl2pPr algn="l">
              <a:lnSpc>
                <a:spcPct val="90000"/>
              </a:lnSpc>
              <a:defRPr sz="1800"/>
            </a:lvl2pPr>
            <a:lvl3pPr algn="l">
              <a:lnSpc>
                <a:spcPct val="90000"/>
              </a:lnSpc>
              <a:defRPr sz="1600"/>
            </a:lvl3pPr>
            <a:lvl4pPr algn="l">
              <a:lnSpc>
                <a:spcPct val="90000"/>
              </a:lnSpc>
              <a:defRPr sz="1400"/>
            </a:lvl4pPr>
            <a:lvl5pPr algn="l">
              <a:lnSpc>
                <a:spcPct val="9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731839" y="2003674"/>
            <a:ext cx="2506661" cy="41685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CCE25E7-A642-8476-CF51-7E111CFC14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2BF258C-F640-931D-98F4-9D7A403CEF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B73C748-65FC-7329-72BA-EBB1FE662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96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60">
          <p15:clr>
            <a:srgbClr val="5ACBF0"/>
          </p15:clr>
        </p15:guide>
        <p15:guide id="2" pos="2040">
          <p15:clr>
            <a:srgbClr val="5ACBF0"/>
          </p15:clr>
        </p15:guide>
        <p15:guide id="3" pos="2472">
          <p15:clr>
            <a:srgbClr val="FBAE40"/>
          </p15:clr>
        </p15:guide>
        <p15:guide id="4" orient="horz" pos="1080">
          <p15:clr>
            <a:srgbClr val="9FCC3B"/>
          </p15:clr>
        </p15:guide>
        <p15:guide id="6" pos="7080">
          <p15:clr>
            <a:srgbClr val="5ACBF0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FB2EDD3A-F90D-2766-4AEF-6780290E1AED}"/>
              </a:ext>
            </a:extLst>
          </p:cNvPr>
          <p:cNvGrpSpPr/>
          <p:nvPr userDrawn="1"/>
        </p:nvGrpSpPr>
        <p:grpSpPr>
          <a:xfrm>
            <a:off x="1" y="-1836964"/>
            <a:ext cx="2648857" cy="1489982"/>
            <a:chOff x="0" y="0"/>
            <a:chExt cx="38404800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2965B772-D9C6-16D6-3676-50569816C59D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440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" name="Picture 3" descr="A white background with light&#10;&#10;Description automatically generated">
              <a:extLst>
                <a:ext uri="{FF2B5EF4-FFF2-40B4-BE49-F238E27FC236}">
                  <a16:creationId xmlns:a16="http://schemas.microsoft.com/office/drawing/2014/main" id="{D50CD22A-5A8B-3886-AA54-8001EE9E15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38404800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BB825657-BBB4-AD6D-C2FA-EE452EE6287E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40000"/>
                  </a:srgbClr>
                </a:gs>
                <a:gs pos="58000">
                  <a:srgbClr val="238CD9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440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DAE69B8-C368-CBE1-50F1-CC6CDDC610E2}"/>
              </a:ext>
            </a:extLst>
          </p:cNvPr>
          <p:cNvSpPr/>
          <p:nvPr userDrawn="1"/>
        </p:nvSpPr>
        <p:spPr bwMode="auto">
          <a:xfrm>
            <a:off x="13878076" y="2217965"/>
            <a:ext cx="62895" cy="11674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086" tIns="69669" rIns="87086" bIns="6966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444051" fontAlgn="base">
              <a:spcBef>
                <a:spcPct val="0"/>
              </a:spcBef>
              <a:spcAft>
                <a:spcPct val="0"/>
              </a:spcAft>
            </a:pPr>
            <a:endParaRPr lang="en-US" sz="952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27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429">
          <p15:clr>
            <a:srgbClr val="A4A3A4"/>
          </p15:clr>
        </p15:guide>
        <p15:guide id="26" pos="21000">
          <p15:clr>
            <a:srgbClr val="A4A3A4"/>
          </p15:clr>
        </p15:guide>
        <p15:guide id="27" pos="21571">
          <p15:clr>
            <a:srgbClr val="A4A3A4"/>
          </p15:clr>
        </p15:guide>
        <p15:guide id="28" pos="3000">
          <p15:clr>
            <a:srgbClr val="A4A3A4"/>
          </p15:clr>
        </p15:guide>
        <p15:guide id="29" pos="19714">
          <p15:clr>
            <a:srgbClr val="A4A3A4"/>
          </p15:clr>
        </p15:guide>
        <p15:guide id="30" pos="19143">
          <p15:clr>
            <a:srgbClr val="A4A3A4"/>
          </p15:clr>
        </p15:guide>
        <p15:guide id="31" pos="17857">
          <p15:clr>
            <a:srgbClr val="A4A3A4"/>
          </p15:clr>
        </p15:guide>
        <p15:guide id="32" pos="17286">
          <p15:clr>
            <a:srgbClr val="A4A3A4"/>
          </p15:clr>
        </p15:guide>
        <p15:guide id="33" pos="16000">
          <p15:clr>
            <a:srgbClr val="A4A3A4"/>
          </p15:clr>
        </p15:guide>
        <p15:guide id="34" pos="15429">
          <p15:clr>
            <a:srgbClr val="A4A3A4"/>
          </p15:clr>
        </p15:guide>
        <p15:guide id="35" pos="14143">
          <p15:clr>
            <a:srgbClr val="A4A3A4"/>
          </p15:clr>
        </p15:guide>
        <p15:guide id="36" pos="13571">
          <p15:clr>
            <a:srgbClr val="A4A3A4"/>
          </p15:clr>
        </p15:guide>
        <p15:guide id="37" pos="12286">
          <p15:clr>
            <a:srgbClr val="A4A3A4"/>
          </p15:clr>
        </p15:guide>
        <p15:guide id="38" pos="11714">
          <p15:clr>
            <a:srgbClr val="A4A3A4"/>
          </p15:clr>
        </p15:guide>
        <p15:guide id="39" pos="10429">
          <p15:clr>
            <a:srgbClr val="A4A3A4"/>
          </p15:clr>
        </p15:guide>
        <p15:guide id="40" pos="9857">
          <p15:clr>
            <a:srgbClr val="A4A3A4"/>
          </p15:clr>
        </p15:guide>
        <p15:guide id="41" pos="8571">
          <p15:clr>
            <a:srgbClr val="A4A3A4"/>
          </p15:clr>
        </p15:guide>
        <p15:guide id="42" pos="8000">
          <p15:clr>
            <a:srgbClr val="A4A3A4"/>
          </p15:clr>
        </p15:guide>
        <p15:guide id="43" pos="6714">
          <p15:clr>
            <a:srgbClr val="A4A3A4"/>
          </p15:clr>
        </p15:guide>
        <p15:guide id="44" pos="6143">
          <p15:clr>
            <a:srgbClr val="A4A3A4"/>
          </p15:clr>
        </p15:guide>
        <p15:guide id="45" pos="4857">
          <p15:clr>
            <a:srgbClr val="A4A3A4"/>
          </p15:clr>
        </p15:guide>
        <p15:guide id="46" pos="4286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D8AFE-D7AA-21DB-16B8-7617A85AF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1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B2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204B5-4865-0CFD-A2A3-19B1A301A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209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 Title cente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4A4E-7A08-4529-BEA3-93AB9A4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50901"/>
            <a:ext cx="11018520" cy="553998"/>
          </a:xfrm>
        </p:spPr>
        <p:txBody>
          <a:bodyPr/>
          <a:lstStyle>
            <a:lvl1pPr algn="ctr">
              <a:defRPr sz="3600" b="1" i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6512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 Title lef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4A4E-7A08-4529-BEA3-93AB9A4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38" y="850901"/>
            <a:ext cx="6572273" cy="553998"/>
          </a:xfrm>
        </p:spPr>
        <p:txBody>
          <a:bodyPr/>
          <a:lstStyle>
            <a:lvl1pPr algn="l">
              <a:defRPr sz="3600" b="1" i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7570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054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93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v02_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6AA81E-1C0A-5B2E-6FE6-39764F5D24C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white background with light&#10;&#10;Description automatically generated">
            <a:extLst>
              <a:ext uri="{FF2B5EF4-FFF2-40B4-BE49-F238E27FC236}">
                <a16:creationId xmlns:a16="http://schemas.microsoft.com/office/drawing/2014/main" id="{588BC5F1-6E54-B12D-2F14-B9C168326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9" b="405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hlinkClick r:id="" action="ppaction://noaction"/>
            <a:extLst>
              <a:ext uri="{FF2B5EF4-FFF2-40B4-BE49-F238E27FC236}">
                <a16:creationId xmlns:a16="http://schemas.microsoft.com/office/drawing/2014/main" id="{4545D027-9BB7-1744-4916-C62EE4D3E53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BAA8">
                  <a:alpha val="50000"/>
                </a:srgbClr>
              </a:gs>
              <a:gs pos="44000">
                <a:srgbClr val="CBCCCA">
                  <a:alpha val="50000"/>
                </a:srgbClr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96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35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09CB1-A5AB-B4C0-E7E8-3995E5F76ECC}"/>
              </a:ext>
            </a:extLst>
          </p:cNvPr>
          <p:cNvSpPr/>
          <p:nvPr userDrawn="1"/>
        </p:nvSpPr>
        <p:spPr bwMode="auto">
          <a:xfrm>
            <a:off x="13245647" y="1432067"/>
            <a:ext cx="199571" cy="336777"/>
          </a:xfrm>
          <a:prstGeom prst="rect">
            <a:avLst/>
          </a:prstGeom>
          <a:solidFill>
            <a:srgbClr val="FFD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448">
          <p15:clr>
            <a:srgbClr val="A4A3A4"/>
          </p15:clr>
        </p15:guide>
        <p15:guide id="26" pos="21168">
          <p15:clr>
            <a:srgbClr val="A4A3A4"/>
          </p15:clr>
        </p15:guide>
        <p15:guide id="27" pos="21768">
          <p15:clr>
            <a:srgbClr val="A4A3A4"/>
          </p15:clr>
        </p15:guide>
        <p15:guide id="28" pos="3024">
          <p15:clr>
            <a:srgbClr val="A4A3A4"/>
          </p15:clr>
        </p15:guide>
        <p15:guide id="29" pos="19872">
          <p15:clr>
            <a:srgbClr val="A4A3A4"/>
          </p15:clr>
        </p15:guide>
        <p15:guide id="30" pos="19296">
          <p15:clr>
            <a:srgbClr val="A4A3A4"/>
          </p15:clr>
        </p15:guide>
        <p15:guide id="31" pos="18000">
          <p15:clr>
            <a:srgbClr val="A4A3A4"/>
          </p15:clr>
        </p15:guide>
        <p15:guide id="32" pos="17424">
          <p15:clr>
            <a:srgbClr val="A4A3A4"/>
          </p15:clr>
        </p15:guide>
        <p15:guide id="33" pos="16128">
          <p15:clr>
            <a:srgbClr val="A4A3A4"/>
          </p15:clr>
        </p15:guide>
        <p15:guide id="34" pos="15552">
          <p15:clr>
            <a:srgbClr val="A4A3A4"/>
          </p15:clr>
        </p15:guide>
        <p15:guide id="35" pos="14256">
          <p15:clr>
            <a:srgbClr val="A4A3A4"/>
          </p15:clr>
        </p15:guide>
        <p15:guide id="36" pos="13680">
          <p15:clr>
            <a:srgbClr val="A4A3A4"/>
          </p15:clr>
        </p15:guide>
        <p15:guide id="37" pos="12384">
          <p15:clr>
            <a:srgbClr val="A4A3A4"/>
          </p15:clr>
        </p15:guide>
        <p15:guide id="38" pos="11808">
          <p15:clr>
            <a:srgbClr val="A4A3A4"/>
          </p15:clr>
        </p15:guide>
        <p15:guide id="39" pos="10512">
          <p15:clr>
            <a:srgbClr val="A4A3A4"/>
          </p15:clr>
        </p15:guide>
        <p15:guide id="40" pos="9936">
          <p15:clr>
            <a:srgbClr val="A4A3A4"/>
          </p15:clr>
        </p15:guide>
        <p15:guide id="41" pos="8640">
          <p15:clr>
            <a:srgbClr val="A4A3A4"/>
          </p15:clr>
        </p15:guide>
        <p15:guide id="42" pos="8064">
          <p15:clr>
            <a:srgbClr val="A4A3A4"/>
          </p15:clr>
        </p15:guide>
        <p15:guide id="43" pos="6768">
          <p15:clr>
            <a:srgbClr val="A4A3A4"/>
          </p15:clr>
        </p15:guide>
        <p15:guide id="44" pos="6192">
          <p15:clr>
            <a:srgbClr val="A4A3A4"/>
          </p15:clr>
        </p15:guide>
        <p15:guide id="45" pos="4896">
          <p15:clr>
            <a:srgbClr val="A4A3A4"/>
          </p15:clr>
        </p15:guide>
        <p15:guide id="46" pos="4320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4115" y="53059"/>
            <a:ext cx="11029616" cy="365125"/>
          </a:xfrm>
        </p:spPr>
        <p:txBody>
          <a:bodyPr lIns="36000" tIns="36000" rIns="36000" bIns="36000" rtlCol="0" anchor="ctr" anchorCtr="0"/>
          <a:lstStyle/>
          <a:p>
            <a:pPr rtl="0"/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7">
            <a:extLst>
              <a:ext uri="{FF2B5EF4-FFF2-40B4-BE49-F238E27FC236}">
                <a16:creationId xmlns:a16="http://schemas.microsoft.com/office/drawing/2014/main" id="{7A606DB7-E77A-000D-A79A-7DE1E9D704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0063" y="6483549"/>
            <a:ext cx="1058913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5" name="スライド番号プレースホルダー 9">
            <a:extLst>
              <a:ext uri="{FF2B5EF4-FFF2-40B4-BE49-F238E27FC236}">
                <a16:creationId xmlns:a16="http://schemas.microsoft.com/office/drawing/2014/main" id="{3AFFE505-00AB-5EF4-6CF5-1882DBCC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4740" y="6483549"/>
            <a:ext cx="61726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r>
              <a:rPr lang="en-US" altLang="ja-JP"/>
              <a:t>/39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0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14719" y="0"/>
            <a:ext cx="11029616" cy="502794"/>
          </a:xfrm>
        </p:spPr>
        <p:txBody>
          <a:bodyPr lIns="36000" tIns="36000" rIns="36000" bIns="36000" rtlCol="0" anchor="ctr" anchorCtr="0"/>
          <a:lstStyle/>
          <a:p>
            <a:pPr rtl="0"/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2" name="日付プレースホルダー 7">
            <a:extLst>
              <a:ext uri="{FF2B5EF4-FFF2-40B4-BE49-F238E27FC236}">
                <a16:creationId xmlns:a16="http://schemas.microsoft.com/office/drawing/2014/main" id="{F53BFFE3-118E-EC67-1C4B-4D270C725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0063" y="6483549"/>
            <a:ext cx="1058913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3" name="スライド番号プレースホルダー 9">
            <a:extLst>
              <a:ext uri="{FF2B5EF4-FFF2-40B4-BE49-F238E27FC236}">
                <a16:creationId xmlns:a16="http://schemas.microsoft.com/office/drawing/2014/main" id="{41448D07-CF5B-2D90-A31D-A9EEDE31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4740" y="6483549"/>
            <a:ext cx="61726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r>
              <a:rPr lang="en-US" altLang="ja-JP"/>
              <a:t>/39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700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9CF09-A44F-0926-3589-0830B4F0EE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A11EC012-CDC5-CAA7-F351-E8B645EEC5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Graphic 2">
            <a:extLst>
              <a:ext uri="{FF2B5EF4-FFF2-40B4-BE49-F238E27FC236}">
                <a16:creationId xmlns:a16="http://schemas.microsoft.com/office/drawing/2014/main" id="{B550DCE4-4C0B-AEF5-C52A-8C1CCDBE3E7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71000">
                <a:srgbClr val="FFEBB6"/>
              </a:gs>
              <a:gs pos="100000">
                <a:srgbClr val="FFE6A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FC294-8A26-120C-670A-C3BCB5E87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793622C4-2B8D-1043-10DA-33B5AD981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FF0C9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9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42" Type="http://schemas.openxmlformats.org/officeDocument/2006/relationships/slideLayout" Target="../slideLayouts/slideLayout153.xml"/><Relationship Id="rId47" Type="http://schemas.openxmlformats.org/officeDocument/2006/relationships/slideLayout" Target="../slideLayouts/slideLayout158.xml"/><Relationship Id="rId50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40" Type="http://schemas.openxmlformats.org/officeDocument/2006/relationships/slideLayout" Target="../slideLayouts/slideLayout151.xml"/><Relationship Id="rId45" Type="http://schemas.openxmlformats.org/officeDocument/2006/relationships/slideLayout" Target="../slideLayouts/slideLayout156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55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43" Type="http://schemas.openxmlformats.org/officeDocument/2006/relationships/slideLayout" Target="../slideLayouts/slideLayout154.xml"/><Relationship Id="rId48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19.xml"/><Relationship Id="rId51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38" Type="http://schemas.openxmlformats.org/officeDocument/2006/relationships/slideLayout" Target="../slideLayouts/slideLayout149.xml"/><Relationship Id="rId46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52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49" Type="http://schemas.openxmlformats.org/officeDocument/2006/relationships/slideLayout" Target="../slideLayouts/slideLayout1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3662" r:id="rId2"/>
    <p:sldLayoutId id="2147485450" r:id="rId3"/>
    <p:sldLayoutId id="2147485451" r:id="rId4"/>
    <p:sldLayoutId id="2147485452" r:id="rId5"/>
    <p:sldLayoutId id="2147485453" r:id="rId6"/>
    <p:sldLayoutId id="2147485454" r:id="rId7"/>
    <p:sldLayoutId id="2147485455" r:id="rId8"/>
    <p:sldLayoutId id="2147485456" r:id="rId9"/>
    <p:sldLayoutId id="2147485457" r:id="rId10"/>
    <p:sldLayoutId id="2147485458" r:id="rId11"/>
    <p:sldLayoutId id="2147485459" r:id="rId12"/>
    <p:sldLayoutId id="2147485460" r:id="rId13"/>
    <p:sldLayoutId id="2147485461" r:id="rId14"/>
    <p:sldLayoutId id="2147485606" r:id="rId15"/>
    <p:sldLayoutId id="2147485462" r:id="rId16"/>
    <p:sldLayoutId id="2147485463" r:id="rId17"/>
    <p:sldLayoutId id="2147485464" r:id="rId18"/>
    <p:sldLayoutId id="2147485465" r:id="rId19"/>
    <p:sldLayoutId id="2147485466" r:id="rId20"/>
    <p:sldLayoutId id="2147485467" r:id="rId21"/>
    <p:sldLayoutId id="2147485468" r:id="rId22"/>
    <p:sldLayoutId id="2147485469" r:id="rId23"/>
    <p:sldLayoutId id="2147485470" r:id="rId24"/>
    <p:sldLayoutId id="2147485471" r:id="rId25"/>
    <p:sldLayoutId id="2147485472" r:id="rId26"/>
    <p:sldLayoutId id="2147485473" r:id="rId27"/>
    <p:sldLayoutId id="2147485474" r:id="rId28"/>
    <p:sldLayoutId id="2147485475" r:id="rId29"/>
    <p:sldLayoutId id="2147485476" r:id="rId30"/>
    <p:sldLayoutId id="2147485477" r:id="rId31"/>
    <p:sldLayoutId id="2147485478" r:id="rId32"/>
    <p:sldLayoutId id="2147485479" r:id="rId33"/>
    <p:sldLayoutId id="2147485480" r:id="rId34"/>
    <p:sldLayoutId id="2147485481" r:id="rId35"/>
    <p:sldLayoutId id="2147485482" r:id="rId36"/>
    <p:sldLayoutId id="2147485483" r:id="rId37"/>
    <p:sldLayoutId id="2147485484" r:id="rId38"/>
    <p:sldLayoutId id="2147485485" r:id="rId39"/>
    <p:sldLayoutId id="2147485486" r:id="rId40"/>
    <p:sldLayoutId id="2147485487" r:id="rId41"/>
    <p:sldLayoutId id="2147485488" r:id="rId42"/>
    <p:sldLayoutId id="2147485489" r:id="rId43"/>
    <p:sldLayoutId id="2147485490" r:id="rId44"/>
    <p:sldLayoutId id="2147485491" r:id="rId45"/>
    <p:sldLayoutId id="2147485492" r:id="rId46"/>
    <p:sldLayoutId id="2147485493" r:id="rId47"/>
    <p:sldLayoutId id="2147485494" r:id="rId48"/>
    <p:sldLayoutId id="2147485495" r:id="rId49"/>
    <p:sldLayoutId id="2147485496" r:id="rId50"/>
    <p:sldLayoutId id="2147485603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5604" r:id="rId59"/>
    <p:sldLayoutId id="2147485605" r:id="rId6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  <p:sldLayoutId id="2147485752" r:id="rId50"/>
    <p:sldLayoutId id="2147485753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1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1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9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1" r:id="rId34"/>
    <p:sldLayoutId id="2147483752" r:id="rId35"/>
    <p:sldLayoutId id="2147483753" r:id="rId36"/>
    <p:sldLayoutId id="2147483754" r:id="rId37"/>
    <p:sldLayoutId id="2147483755" r:id="rId38"/>
    <p:sldLayoutId id="2147483756" r:id="rId39"/>
    <p:sldLayoutId id="2147483757" r:id="rId40"/>
    <p:sldLayoutId id="2147483758" r:id="rId41"/>
    <p:sldLayoutId id="2147483759" r:id="rId42"/>
    <p:sldLayoutId id="2147483760" r:id="rId43"/>
    <p:sldLayoutId id="2147483761" r:id="rId44"/>
    <p:sldLayoutId id="2147483762" r:id="rId45"/>
    <p:sldLayoutId id="2147483763" r:id="rId46"/>
    <p:sldLayoutId id="2147483764" r:id="rId47"/>
    <p:sldLayoutId id="2147483765" r:id="rId48"/>
    <p:sldLayoutId id="2147483766" r:id="rId49"/>
    <p:sldLayoutId id="2147483767" r:id="rId50"/>
    <p:sldLayoutId id="2147483768" r:id="rId51"/>
  </p:sldLayoutIdLst>
  <p:transition>
    <p:fade/>
  </p:transition>
  <p:hf sldNum="0" hdr="0" ftr="0" dt="0"/>
  <p:txStyles>
    <p:titleStyle>
      <a:lvl1pPr algn="l" defTabSz="932462" rtl="0" eaLnBrk="1" latinLnBrk="0" hangingPunct="1">
        <a:lnSpc>
          <a:spcPct val="100000"/>
        </a:lnSpc>
        <a:spcBef>
          <a:spcPct val="0"/>
        </a:spcBef>
        <a:buNone/>
        <a:defRPr lang="en-US" sz="3599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531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99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063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9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028" marR="0" indent="-19996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710" marR="0" indent="-18092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631" marR="0" indent="-16822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4270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30503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734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966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231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462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693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924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1156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7387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3618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85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microsoft.com/office/2007/relationships/media" Target="../media/media3.mp4"/><Relationship Id="rId7" Type="http://schemas.openxmlformats.org/officeDocument/2006/relationships/image" Target="../media/image9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0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73.pn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svg"/><Relationship Id="rId4" Type="http://schemas.openxmlformats.org/officeDocument/2006/relationships/image" Target="../media/image74.svg"/><Relationship Id="rId9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8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12" Type="http://schemas.openxmlformats.org/officeDocument/2006/relationships/image" Target="../media/image65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5.svg"/><Relationship Id="rId11" Type="http://schemas.openxmlformats.org/officeDocument/2006/relationships/image" Target="../media/image64.pn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openxmlformats.org/officeDocument/2006/relationships/image" Target="../media/image61.svg"/><Relationship Id="rId4" Type="http://schemas.openxmlformats.org/officeDocument/2006/relationships/image" Target="../media/image67.svg"/><Relationship Id="rId9" Type="http://schemas.openxmlformats.org/officeDocument/2006/relationships/image" Target="../media/image60.png"/><Relationship Id="rId14" Type="http://schemas.openxmlformats.org/officeDocument/2006/relationships/image" Target="../media/image6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26" Type="http://schemas.openxmlformats.org/officeDocument/2006/relationships/image" Target="../media/image93.sv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17" Type="http://schemas.openxmlformats.org/officeDocument/2006/relationships/image" Target="../media/image86.png"/><Relationship Id="rId25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6" Type="http://schemas.microsoft.com/office/2007/relationships/hdphoto" Target="../media/hdphoto1.wdp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24" Type="http://schemas.openxmlformats.org/officeDocument/2006/relationships/image" Target="../media/image91.sv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0.png"/><Relationship Id="rId10" Type="http://schemas.openxmlformats.org/officeDocument/2006/relationships/image" Target="../media/image80.svg"/><Relationship Id="rId19" Type="http://schemas.microsoft.com/office/2007/relationships/hdphoto" Target="../media/hdphoto2.wdp"/><Relationship Id="rId4" Type="http://schemas.openxmlformats.org/officeDocument/2006/relationships/image" Target="../media/image74.svg"/><Relationship Id="rId9" Type="http://schemas.openxmlformats.org/officeDocument/2006/relationships/image" Target="../media/image79.png"/><Relationship Id="rId14" Type="http://schemas.openxmlformats.org/officeDocument/2006/relationships/image" Target="../media/image84.svg"/><Relationship Id="rId22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4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BF0C-606E-9F0B-82BC-9820345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302670"/>
            <a:ext cx="5872171" cy="1231106"/>
          </a:xfrm>
        </p:spPr>
        <p:txBody>
          <a:bodyPr/>
          <a:lstStyle/>
          <a:p>
            <a:r>
              <a:rPr lang="en-IN" dirty="0"/>
              <a:t>Azure Cosmos DB </a:t>
            </a:r>
            <a:br>
              <a:rPr lang="en-IN" dirty="0"/>
            </a:br>
            <a:r>
              <a:rPr lang="en-IN" dirty="0"/>
              <a:t>Closing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03901-FEE0-015C-8BF3-39E06EB60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5577840" cy="276999"/>
          </a:xfrm>
        </p:spPr>
        <p:txBody>
          <a:bodyPr/>
          <a:lstStyle/>
          <a:p>
            <a:r>
              <a:rPr lang="en-IN" b="1" dirty="0"/>
              <a:t>&lt;Speaker&gt;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06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F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502F2-6EE4-5B73-A0B8-286DA807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!!CAP">
            <a:extLst>
              <a:ext uri="{FF2B5EF4-FFF2-40B4-BE49-F238E27FC236}">
                <a16:creationId xmlns:a16="http://schemas.microsoft.com/office/drawing/2014/main" id="{81552160-1323-52DD-5F61-96B1C18E7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292101"/>
            <a:ext cx="11604625" cy="3045904"/>
          </a:xfrm>
          <a:prstGeom prst="roundRect">
            <a:avLst>
              <a:gd name="adj" fmla="val 5738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C9B195E4-D388-71A1-B754-B9160218D3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3644" y="606393"/>
            <a:ext cx="1912953" cy="206210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502040204020203" pitchFamily="34" charset="0"/>
              </a:rPr>
              <a:t>No Semantic Cache</a:t>
            </a:r>
          </a:p>
          <a:p>
            <a:pPr marL="184150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Every single request, even same questions, completes this path.</a:t>
            </a:r>
          </a:p>
          <a:p>
            <a:pPr marL="184150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Extremely high cost and latency for large payloads from RAG Pattern Data.</a:t>
            </a:r>
          </a:p>
        </p:txBody>
      </p:sp>
      <p:pic>
        <p:nvPicPr>
          <p:cNvPr id="34" name="Presentation2.mp4" descr="animation of elements with no semantic cache">
            <a:hlinkClick r:id="" action="ppaction://media"/>
            <a:extLst>
              <a:ext uri="{FF2B5EF4-FFF2-40B4-BE49-F238E27FC236}">
                <a16:creationId xmlns:a16="http://schemas.microsoft.com/office/drawing/2014/main" id="{68F46B9C-578E-9D99-53E0-08E4E78551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203" t="4260" r="2409" b="51327"/>
          <a:stretch/>
        </p:blipFill>
        <p:spPr>
          <a:xfrm>
            <a:off x="2950723" y="292101"/>
            <a:ext cx="8947589" cy="304590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87A55F-201D-E0AF-4955-D4E4A316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50723" y="292101"/>
            <a:ext cx="0" cy="3045904"/>
          </a:xfrm>
          <a:prstGeom prst="straightConnector1">
            <a:avLst/>
          </a:prstGeom>
          <a:ln w="12700" cap="rnd">
            <a:solidFill>
              <a:srgbClr val="3A4953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68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F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4A085-1DEB-C4C9-8701-7CAD1C255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!!CAP">
            <a:extLst>
              <a:ext uri="{FF2B5EF4-FFF2-40B4-BE49-F238E27FC236}">
                <a16:creationId xmlns:a16="http://schemas.microsoft.com/office/drawing/2014/main" id="{C834966C-8489-76BA-B363-9C7337112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3518409"/>
            <a:ext cx="11604625" cy="3045904"/>
          </a:xfrm>
          <a:prstGeom prst="roundRect">
            <a:avLst>
              <a:gd name="adj" fmla="val 5738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!!CAP">
            <a:extLst>
              <a:ext uri="{FF2B5EF4-FFF2-40B4-BE49-F238E27FC236}">
                <a16:creationId xmlns:a16="http://schemas.microsoft.com/office/drawing/2014/main" id="{C66E4450-7A48-ED8A-D433-C8D12AAA7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292101"/>
            <a:ext cx="11604625" cy="3045904"/>
          </a:xfrm>
          <a:prstGeom prst="roundRect">
            <a:avLst>
              <a:gd name="adj" fmla="val 5738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42C14-59B3-E9CD-945C-FB81CD934D6A}"/>
              </a:ext>
            </a:extLst>
          </p:cNvPr>
          <p:cNvSpPr txBox="1"/>
          <p:nvPr/>
        </p:nvSpPr>
        <p:spPr>
          <a:xfrm>
            <a:off x="603644" y="606393"/>
            <a:ext cx="1912953" cy="2062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502040204020203" pitchFamily="34" charset="0"/>
              </a:rPr>
              <a:t>No Semantic Cache</a:t>
            </a:r>
          </a:p>
          <a:p>
            <a:pPr marL="184150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Every single request, even same questions, completes this path.</a:t>
            </a:r>
          </a:p>
          <a:p>
            <a:pPr marL="184150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Extremely high cost and latency for large payloads from RAG Pattern Data.</a:t>
            </a:r>
          </a:p>
        </p:txBody>
      </p:sp>
      <p:pic>
        <p:nvPicPr>
          <p:cNvPr id="3" name="Presentation2.mp4" descr="presentation with no semantic cache">
            <a:hlinkClick r:id="" action="ppaction://media"/>
            <a:extLst>
              <a:ext uri="{FF2B5EF4-FFF2-40B4-BE49-F238E27FC236}">
                <a16:creationId xmlns:a16="http://schemas.microsoft.com/office/drawing/2014/main" id="{86915C3F-B636-9653-3267-2A903C2075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4202" t="4260" r="2409" b="51327"/>
          <a:stretch/>
        </p:blipFill>
        <p:spPr>
          <a:xfrm>
            <a:off x="2950723" y="292101"/>
            <a:ext cx="8947590" cy="3045904"/>
          </a:xfrm>
          <a:prstGeom prst="rect">
            <a:avLst/>
          </a:prstGeom>
        </p:spPr>
      </p:pic>
      <p:sp>
        <p:nvSpPr>
          <p:cNvPr id="39" name="Title 38">
            <a:extLst>
              <a:ext uri="{FF2B5EF4-FFF2-40B4-BE49-F238E27FC236}">
                <a16:creationId xmlns:a16="http://schemas.microsoft.com/office/drawing/2014/main" id="{3E34EFAA-36B1-330B-AB1B-80859F6BCD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3644" y="3830518"/>
            <a:ext cx="1997513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502040204020203" pitchFamily="34" charset="0"/>
              </a:rPr>
              <a:t>With Semantic Cache</a:t>
            </a:r>
          </a:p>
          <a:p>
            <a:pPr marL="184150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Repeated questions handled by cache. Only unique requests completes full path.</a:t>
            </a:r>
          </a:p>
          <a:p>
            <a:pPr marL="184150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Zero token cost for LLMs. Extremely fast.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896E75-101F-61F9-0B9D-42F590076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50723" y="3518409"/>
            <a:ext cx="0" cy="3045904"/>
          </a:xfrm>
          <a:prstGeom prst="straightConnector1">
            <a:avLst/>
          </a:prstGeom>
          <a:ln w="12700" cap="rnd">
            <a:solidFill>
              <a:srgbClr val="3A4953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F570C9-4D6B-C8E4-9610-223B66AE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50723" y="292101"/>
            <a:ext cx="0" cy="3045904"/>
          </a:xfrm>
          <a:prstGeom prst="straightConnector1">
            <a:avLst/>
          </a:prstGeom>
          <a:ln w="12700" cap="rnd">
            <a:solidFill>
              <a:srgbClr val="3A4953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resentation3.mp4" descr="presentation with semantic cache">
            <a:hlinkClick r:id="" action="ppaction://media"/>
            <a:extLst>
              <a:ext uri="{FF2B5EF4-FFF2-40B4-BE49-F238E27FC236}">
                <a16:creationId xmlns:a16="http://schemas.microsoft.com/office/drawing/2014/main" id="{084E2523-3882-B2B2-8A75-FE253B942A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24202" t="51304" r="2409" b="4282"/>
          <a:stretch/>
        </p:blipFill>
        <p:spPr>
          <a:xfrm>
            <a:off x="2950723" y="3518409"/>
            <a:ext cx="8947590" cy="304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24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81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49E38-0205-B502-FE9A-C394B989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DDB870EE-EE49-543E-99DC-956160AE2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0496" y="-878146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15" name="Rectangle: Rounded Corners 19">
            <a:extLst>
              <a:ext uri="{FF2B5EF4-FFF2-40B4-BE49-F238E27FC236}">
                <a16:creationId xmlns:a16="http://schemas.microsoft.com/office/drawing/2014/main" id="{66EB5EE4-3988-250A-F057-7035C99F2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356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72E4B-9AC1-243B-005D-6D8A744B3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836" y="457200"/>
            <a:ext cx="7362329" cy="553998"/>
          </a:xfrm>
        </p:spPr>
        <p:txBody>
          <a:bodyPr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Vector Search with Azure Cosmos DB</a:t>
            </a:r>
          </a:p>
        </p:txBody>
      </p:sp>
      <p:grpSp>
        <p:nvGrpSpPr>
          <p:cNvPr id="2" name="Group 1" descr="graphic showing performance improvements">
            <a:extLst>
              <a:ext uri="{FF2B5EF4-FFF2-40B4-BE49-F238E27FC236}">
                <a16:creationId xmlns:a16="http://schemas.microsoft.com/office/drawing/2014/main" id="{E8CB0E3B-C878-D2A2-D38B-6F27A3411F95}"/>
              </a:ext>
            </a:extLst>
          </p:cNvPr>
          <p:cNvGrpSpPr/>
          <p:nvPr/>
        </p:nvGrpSpPr>
        <p:grpSpPr>
          <a:xfrm>
            <a:off x="584200" y="1436688"/>
            <a:ext cx="5359173" cy="2242781"/>
            <a:chOff x="584200" y="1436688"/>
            <a:chExt cx="5359173" cy="2242781"/>
          </a:xfrm>
        </p:grpSpPr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00F3E05D-A9C7-657D-E83F-F4AA44556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37659" y="1757204"/>
              <a:ext cx="3316406" cy="155457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Performance improvements</a:t>
              </a:r>
              <a:endPara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1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itchFamily="34" charset="0"/>
                </a:rPr>
                <a:t>More cost-effective, lower latency vector searches</a:t>
              </a:r>
            </a:p>
          </p:txBody>
        </p:sp>
        <p:sp>
          <p:nvSpPr>
            <p:cNvPr id="3" name="Rounded Rectangle 2" descr="1. Connected smart products&#10;">
              <a:extLst>
                <a:ext uri="{FF2B5EF4-FFF2-40B4-BE49-F238E27FC236}">
                  <a16:creationId xmlns:a16="http://schemas.microsoft.com/office/drawing/2014/main" id="{243E6B2D-2C79-F182-44A8-B30B26FFC26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584200" y="1436688"/>
              <a:ext cx="5359173" cy="2242781"/>
            </a:xfrm>
            <a:prstGeom prst="roundRect">
              <a:avLst>
                <a:gd name="adj" fmla="val 5367"/>
              </a:avLst>
            </a:prstGeom>
            <a:noFill/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95000">
                    <a:srgbClr val="399A91"/>
                  </a:gs>
                </a:gsLst>
                <a:lin ang="8100000" scaled="1"/>
                <a:tileRect/>
              </a:gra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12B27E-2907-6029-631C-350E917F719F}"/>
                </a:ext>
              </a:extLst>
            </p:cNvPr>
            <p:cNvGrpSpPr/>
            <p:nvPr/>
          </p:nvGrpSpPr>
          <p:grpSpPr>
            <a:xfrm>
              <a:off x="914400" y="2046195"/>
              <a:ext cx="962050" cy="962050"/>
              <a:chOff x="4199035" y="5133951"/>
              <a:chExt cx="732676" cy="73267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3333D54-B8EE-4C3F-D23D-5038763C24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4529"/>
                <a:ext cx="732676" cy="731520"/>
              </a:xfrm>
              <a:prstGeom prst="ellipse">
                <a:avLst/>
              </a:prstGeom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635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lIns="182880" tIns="36576" rIns="182880" bIns="73152" anchor="ctr" anchorCtr="0">
                <a:spAutoFit/>
              </a:bodyPr>
              <a:lstStyle/>
              <a:p>
                <a:pPr marL="0" marR="0" lvl="0" indent="0" algn="ctr" defTabSz="299783" rtl="0" eaLnBrk="1" fontAlgn="base" latinLnBrk="0" hangingPunct="1">
                  <a:lnSpc>
                    <a:spcPct val="100000"/>
                  </a:lnSpc>
                  <a:spcBef>
                    <a:spcPts val="508"/>
                  </a:spcBef>
                  <a:spcAft>
                    <a:spcPts val="508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48951">
                        <a:srgbClr val="FFFFFF"/>
                      </a:gs>
                      <a:gs pos="14943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EAD2D5E-63B2-EE4C-4967-6F5C0B388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3951"/>
                <a:ext cx="732676" cy="732676"/>
              </a:xfrm>
              <a:prstGeom prst="ellipse">
                <a:avLst/>
              </a:prstGeom>
              <a:blipFill dpi="0" rotWithShape="1">
                <a:blip r:embed="rId3">
                  <a:alphaModFix amt="10000"/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tile tx="0" ty="0" sx="40000" sy="40000" flip="none" algn="tl"/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648EF4C4-E0E5-7903-A62E-860C9D32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8637" y="2156792"/>
              <a:ext cx="705678" cy="705678"/>
            </a:xfrm>
            <a:prstGeom prst="rect">
              <a:avLst/>
            </a:prstGeom>
          </p:spPr>
        </p:pic>
      </p:grpSp>
      <p:grpSp>
        <p:nvGrpSpPr>
          <p:cNvPr id="6" name="Group 5" descr="graphic showing configurable venctor indexes and search">
            <a:extLst>
              <a:ext uri="{FF2B5EF4-FFF2-40B4-BE49-F238E27FC236}">
                <a16:creationId xmlns:a16="http://schemas.microsoft.com/office/drawing/2014/main" id="{A4D12A11-7E51-3379-3BCC-D8F84713F77A}"/>
              </a:ext>
            </a:extLst>
          </p:cNvPr>
          <p:cNvGrpSpPr/>
          <p:nvPr/>
        </p:nvGrpSpPr>
        <p:grpSpPr>
          <a:xfrm>
            <a:off x="6245637" y="1436688"/>
            <a:ext cx="5363751" cy="2242781"/>
            <a:chOff x="6245637" y="1436688"/>
            <a:chExt cx="5363751" cy="224278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573909-BB0F-D65F-42B6-0DD22017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85325" y="1726552"/>
              <a:ext cx="3566160" cy="158522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Configurable vector indexes and search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1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itchFamily="34" charset="0"/>
                </a:rPr>
                <a:t>Tune your own tradeoff between latency and accuracy</a:t>
              </a:r>
            </a:p>
          </p:txBody>
        </p:sp>
        <p:sp>
          <p:nvSpPr>
            <p:cNvPr id="7" name="Rounded Rectangle 6" descr="1. Connected smart products&#10;">
              <a:extLst>
                <a:ext uri="{FF2B5EF4-FFF2-40B4-BE49-F238E27FC236}">
                  <a16:creationId xmlns:a16="http://schemas.microsoft.com/office/drawing/2014/main" id="{4C1536C3-9481-97EC-6EAE-AE87F58EE1E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6245637" y="1436688"/>
              <a:ext cx="5363751" cy="2242781"/>
            </a:xfrm>
            <a:prstGeom prst="roundRect">
              <a:avLst>
                <a:gd name="adj" fmla="val 5367"/>
              </a:avLst>
            </a:prstGeom>
            <a:noFill/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95000">
                    <a:srgbClr val="399A91"/>
                  </a:gs>
                </a:gsLst>
                <a:lin ang="8100000" scaled="1"/>
                <a:tileRect/>
              </a:gra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E64C4F-D62A-AC57-72F1-C3C2EBE40890}"/>
                </a:ext>
              </a:extLst>
            </p:cNvPr>
            <p:cNvGrpSpPr/>
            <p:nvPr/>
          </p:nvGrpSpPr>
          <p:grpSpPr>
            <a:xfrm>
              <a:off x="6531418" y="2046195"/>
              <a:ext cx="962050" cy="962050"/>
              <a:chOff x="4199035" y="5133951"/>
              <a:chExt cx="732676" cy="73267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DD627FF-E0E2-3861-0293-E1DF648B0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4529"/>
                <a:ext cx="732676" cy="731520"/>
              </a:xfrm>
              <a:prstGeom prst="ellipse">
                <a:avLst/>
              </a:prstGeom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635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lIns="182880" tIns="36576" rIns="182880" bIns="73152" anchor="ctr" anchorCtr="0">
                <a:spAutoFit/>
              </a:bodyPr>
              <a:lstStyle/>
              <a:p>
                <a:pPr marL="0" marR="0" lvl="0" indent="0" algn="ctr" defTabSz="299783" rtl="0" eaLnBrk="1" fontAlgn="base" latinLnBrk="0" hangingPunct="1">
                  <a:lnSpc>
                    <a:spcPct val="100000"/>
                  </a:lnSpc>
                  <a:spcBef>
                    <a:spcPts val="508"/>
                  </a:spcBef>
                  <a:spcAft>
                    <a:spcPts val="508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48951">
                        <a:srgbClr val="FFFFFF"/>
                      </a:gs>
                      <a:gs pos="14943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3A9A298-9B7B-9761-79AE-B2C51B952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3951"/>
                <a:ext cx="732676" cy="732676"/>
              </a:xfrm>
              <a:prstGeom prst="ellipse">
                <a:avLst/>
              </a:prstGeom>
              <a:blipFill dpi="0" rotWithShape="1">
                <a:blip r:embed="rId3">
                  <a:alphaModFix amt="10000"/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tile tx="0" ty="0" sx="40000" sy="40000" flip="none" algn="tl"/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A75D5EB-D46A-2ACA-A93B-CE656C57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8266" y="2170043"/>
              <a:ext cx="689941" cy="689941"/>
            </a:xfrm>
            <a:prstGeom prst="rect">
              <a:avLst/>
            </a:prstGeom>
          </p:spPr>
        </p:pic>
      </p:grpSp>
      <p:grpSp>
        <p:nvGrpSpPr>
          <p:cNvPr id="16" name="Group 15" descr="graphic showing new compatibilities">
            <a:extLst>
              <a:ext uri="{FF2B5EF4-FFF2-40B4-BE49-F238E27FC236}">
                <a16:creationId xmlns:a16="http://schemas.microsoft.com/office/drawing/2014/main" id="{D3000ABB-8378-C8BE-BBE3-20AC24438B5D}"/>
              </a:ext>
            </a:extLst>
          </p:cNvPr>
          <p:cNvGrpSpPr/>
          <p:nvPr/>
        </p:nvGrpSpPr>
        <p:grpSpPr>
          <a:xfrm>
            <a:off x="584200" y="3976048"/>
            <a:ext cx="5359173" cy="2242781"/>
            <a:chOff x="584200" y="3976048"/>
            <a:chExt cx="5359173" cy="2242781"/>
          </a:xfrm>
        </p:grpSpPr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42CBA1D7-F274-5DED-E942-1277B6A13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37659" y="4334514"/>
              <a:ext cx="3672236" cy="151574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New compatibilities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1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itchFamily="34" charset="0"/>
                </a:rPr>
                <a:t>Customer managed keys, Point-in-time-restore, Continuous Backup, Fabric mirroring</a:t>
              </a:r>
            </a:p>
          </p:txBody>
        </p:sp>
        <p:sp>
          <p:nvSpPr>
            <p:cNvPr id="10" name="Rounded Rectangle 9" descr="1. Connected smart products&#10;">
              <a:extLst>
                <a:ext uri="{FF2B5EF4-FFF2-40B4-BE49-F238E27FC236}">
                  <a16:creationId xmlns:a16="http://schemas.microsoft.com/office/drawing/2014/main" id="{AC624C47-E190-7DBD-CD5C-8EDB3B3135D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584200" y="3976048"/>
              <a:ext cx="5359173" cy="2242781"/>
            </a:xfrm>
            <a:prstGeom prst="roundRect">
              <a:avLst>
                <a:gd name="adj" fmla="val 5367"/>
              </a:avLst>
            </a:prstGeom>
            <a:noFill/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95000">
                    <a:srgbClr val="399A91"/>
                  </a:gs>
                </a:gsLst>
                <a:lin ang="8100000" scaled="1"/>
                <a:tileRect/>
              </a:gra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DD361C1-5F00-A474-06E1-83ED2ED6431F}"/>
                </a:ext>
              </a:extLst>
            </p:cNvPr>
            <p:cNvGrpSpPr/>
            <p:nvPr/>
          </p:nvGrpSpPr>
          <p:grpSpPr>
            <a:xfrm>
              <a:off x="914400" y="4572000"/>
              <a:ext cx="962050" cy="962050"/>
              <a:chOff x="4199035" y="5133951"/>
              <a:chExt cx="732676" cy="73267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AFBEF5E-BD4E-03F2-346D-FE15F1368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4529"/>
                <a:ext cx="732676" cy="731520"/>
              </a:xfrm>
              <a:prstGeom prst="ellipse">
                <a:avLst/>
              </a:prstGeom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635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lIns="182880" tIns="36576" rIns="182880" bIns="73152" anchor="ctr" anchorCtr="0">
                <a:spAutoFit/>
              </a:bodyPr>
              <a:lstStyle/>
              <a:p>
                <a:pPr marL="0" marR="0" lvl="0" indent="0" algn="ctr" defTabSz="299783" rtl="0" eaLnBrk="1" fontAlgn="base" latinLnBrk="0" hangingPunct="1">
                  <a:lnSpc>
                    <a:spcPct val="100000"/>
                  </a:lnSpc>
                  <a:spcBef>
                    <a:spcPts val="508"/>
                  </a:spcBef>
                  <a:spcAft>
                    <a:spcPts val="508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48951">
                        <a:srgbClr val="FFFFFF"/>
                      </a:gs>
                      <a:gs pos="14943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804772C-A086-4BA3-6864-2D7AC3BDB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3951"/>
                <a:ext cx="732676" cy="732676"/>
              </a:xfrm>
              <a:prstGeom prst="ellipse">
                <a:avLst/>
              </a:prstGeom>
              <a:blipFill dpi="0" rotWithShape="1">
                <a:blip r:embed="rId3">
                  <a:alphaModFix amt="10000"/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tile tx="0" ty="0" sx="40000" sy="40000" flip="none" algn="tl"/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63E8AFD-E49E-E747-242C-42DCABA96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3426" y="4700380"/>
              <a:ext cx="649357" cy="649357"/>
            </a:xfrm>
            <a:prstGeom prst="rect">
              <a:avLst/>
            </a:prstGeom>
          </p:spPr>
        </p:pic>
      </p:grpSp>
      <p:grpSp>
        <p:nvGrpSpPr>
          <p:cNvPr id="17" name="Group 16" descr="graphic showing chageable vector policies">
            <a:extLst>
              <a:ext uri="{FF2B5EF4-FFF2-40B4-BE49-F238E27FC236}">
                <a16:creationId xmlns:a16="http://schemas.microsoft.com/office/drawing/2014/main" id="{56771374-851E-0FCA-D92F-6DF81B981A69}"/>
              </a:ext>
            </a:extLst>
          </p:cNvPr>
          <p:cNvGrpSpPr/>
          <p:nvPr/>
        </p:nvGrpSpPr>
        <p:grpSpPr>
          <a:xfrm>
            <a:off x="6245637" y="3976048"/>
            <a:ext cx="5363751" cy="2242781"/>
            <a:chOff x="6245637" y="3976048"/>
            <a:chExt cx="5363751" cy="2242781"/>
          </a:xfrm>
        </p:grpSpPr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54A5E8DE-036D-58E2-B128-6ED81DC8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12621" y="4334514"/>
              <a:ext cx="3462780" cy="147480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Changeable vector policies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1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itchFamily="34" charset="0"/>
                </a:rPr>
                <a:t>Change data types, distance functions, paths, and vector indexes with ease</a:t>
              </a:r>
            </a:p>
          </p:txBody>
        </p:sp>
        <p:sp>
          <p:nvSpPr>
            <p:cNvPr id="12" name="Rounded Rectangle 11" descr="1. Connected smart products&#10;">
              <a:extLst>
                <a:ext uri="{FF2B5EF4-FFF2-40B4-BE49-F238E27FC236}">
                  <a16:creationId xmlns:a16="http://schemas.microsoft.com/office/drawing/2014/main" id="{61AA705C-242D-047E-5236-0527F854DE3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6245637" y="3976048"/>
              <a:ext cx="5363751" cy="2242781"/>
            </a:xfrm>
            <a:prstGeom prst="roundRect">
              <a:avLst>
                <a:gd name="adj" fmla="val 5367"/>
              </a:avLst>
            </a:prstGeom>
            <a:noFill/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95000">
                    <a:srgbClr val="399A91"/>
                  </a:gs>
                </a:gsLst>
                <a:lin ang="8100000" scaled="1"/>
                <a:tileRect/>
              </a:gra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089B95-BAB6-22D2-67CB-3059B7129256}"/>
                </a:ext>
              </a:extLst>
            </p:cNvPr>
            <p:cNvGrpSpPr/>
            <p:nvPr/>
          </p:nvGrpSpPr>
          <p:grpSpPr>
            <a:xfrm>
              <a:off x="6531418" y="4572000"/>
              <a:ext cx="962050" cy="962050"/>
              <a:chOff x="4199035" y="5133951"/>
              <a:chExt cx="732676" cy="73267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3D5AAD3-389B-D4B4-65AF-DA7017750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4529"/>
                <a:ext cx="732676" cy="731520"/>
              </a:xfrm>
              <a:prstGeom prst="ellipse">
                <a:avLst/>
              </a:prstGeom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635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lIns="182880" tIns="36576" rIns="182880" bIns="73152" anchor="ctr" anchorCtr="0">
                <a:spAutoFit/>
              </a:bodyPr>
              <a:lstStyle/>
              <a:p>
                <a:pPr marL="0" marR="0" lvl="0" indent="0" algn="ctr" defTabSz="299783" rtl="0" eaLnBrk="1" fontAlgn="base" latinLnBrk="0" hangingPunct="1">
                  <a:lnSpc>
                    <a:spcPct val="100000"/>
                  </a:lnSpc>
                  <a:spcBef>
                    <a:spcPts val="508"/>
                  </a:spcBef>
                  <a:spcAft>
                    <a:spcPts val="508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48951">
                        <a:srgbClr val="FFFFFF"/>
                      </a:gs>
                      <a:gs pos="14943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F9E838F-65BE-F3EE-DF3F-BF4D401511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3951"/>
                <a:ext cx="732676" cy="732676"/>
              </a:xfrm>
              <a:prstGeom prst="ellipse">
                <a:avLst/>
              </a:prstGeom>
              <a:blipFill dpi="0" rotWithShape="1">
                <a:blip r:embed="rId3">
                  <a:alphaModFix amt="10000"/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tile tx="0" ty="0" sx="40000" sy="40000" flip="none" algn="tl"/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AAA3DC8-5075-54B7-2C5D-4DA27F874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10569" y="4706177"/>
              <a:ext cx="657639" cy="65763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AAF0A8-7E42-801E-4598-207CF78BF80C}"/>
              </a:ext>
            </a:extLst>
          </p:cNvPr>
          <p:cNvSpPr txBox="1"/>
          <p:nvPr/>
        </p:nvSpPr>
        <p:spPr>
          <a:xfrm>
            <a:off x="645262" y="6369382"/>
            <a:ext cx="345767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Rolling out to all Azure Public Cloud regions by </a:t>
            </a:r>
            <a:r>
              <a:rPr lang="en-US" sz="1000" i="1">
                <a:solidFill>
                  <a:srgbClr val="FFFFFF"/>
                </a:solidFill>
                <a:latin typeface="Segoe UI"/>
              </a:rPr>
              <a:t>January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424928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17CF-195E-2618-324F-EEEF1660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you have learned today?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1BA5E-30A7-CB3C-8991-10E10C5F6B37}"/>
              </a:ext>
            </a:extLst>
          </p:cNvPr>
          <p:cNvSpPr txBox="1"/>
          <p:nvPr/>
        </p:nvSpPr>
        <p:spPr>
          <a:xfrm>
            <a:off x="588263" y="1392308"/>
            <a:ext cx="11445460" cy="48320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/>
              <a:t>Azure Cosmos DB Fundamentals</a:t>
            </a:r>
          </a:p>
          <a:p>
            <a:pPr algn="l"/>
            <a:r>
              <a:rPr lang="en-US" sz="1800"/>
              <a:t>- Environment setup, provisioning accounts, configuring indexing and partitioning, and SDK installation.</a:t>
            </a:r>
          </a:p>
          <a:p>
            <a:pPr algn="l"/>
            <a:r>
              <a:rPr lang="en-US" sz="1800"/>
              <a:t>  - Data modelling, partitioning strategies, schema design, and query tuning.</a:t>
            </a:r>
          </a:p>
          <a:p>
            <a:pPr algn="l"/>
            <a:r>
              <a:rPr lang="en-US" sz="1800"/>
              <a:t>  - Writing and optimising SQL queries, analysing RU consumption, and diagnosing performance bottlenecks.</a:t>
            </a:r>
          </a:p>
          <a:p>
            <a:pPr algn="l"/>
            <a:endParaRPr lang="en-US" sz="2000"/>
          </a:p>
          <a:p>
            <a:pPr algn="l"/>
            <a:r>
              <a:rPr lang="en-US" sz="2000" b="1"/>
              <a:t>AI Integration</a:t>
            </a:r>
          </a:p>
          <a:p>
            <a:pPr algn="l"/>
            <a:r>
              <a:rPr lang="en-US" sz="1800"/>
              <a:t>  - Implementing AI Agents with Cosmos DB, including full text, vector, and hybrid search.</a:t>
            </a:r>
          </a:p>
          <a:p>
            <a:pPr algn="l"/>
            <a:r>
              <a:rPr lang="en-US" sz="1800"/>
              <a:t>  - Building AI-powered search solutions and evaluating data modelling techniques for AI workloads.</a:t>
            </a:r>
          </a:p>
          <a:p>
            <a:pPr algn="l"/>
            <a:endParaRPr lang="en-US" sz="2000"/>
          </a:p>
          <a:p>
            <a:pPr algn="l"/>
            <a:r>
              <a:rPr lang="en-US" sz="2000" b="1"/>
              <a:t>Security &amp; Cost Optimisation:</a:t>
            </a:r>
          </a:p>
          <a:p>
            <a:pPr algn="l"/>
            <a:r>
              <a:rPr lang="en-US" sz="1800"/>
              <a:t>  - Role-based access control (RBAC), private endpoints, encryption.</a:t>
            </a:r>
          </a:p>
          <a:p>
            <a:pPr algn="l"/>
            <a:r>
              <a:rPr lang="en-US" sz="1800"/>
              <a:t>  - Cost-saving strategies: autoscale, TTL, indexing tuning, and live optimisation in lab exercises.</a:t>
            </a:r>
          </a:p>
          <a:p>
            <a:pPr algn="l"/>
            <a:endParaRPr lang="en-US" sz="2000"/>
          </a:p>
          <a:p>
            <a:pPr algn="l"/>
            <a:r>
              <a:rPr lang="en-US" sz="2000" b="1"/>
              <a:t> Latest Innovations:</a:t>
            </a:r>
          </a:p>
          <a:p>
            <a:pPr algn="l"/>
            <a:r>
              <a:rPr lang="en-US" sz="1800"/>
              <a:t>  - Recent feature releases: burst capacity, hierarchical partitioning, integrated vector indexing.</a:t>
            </a:r>
          </a:p>
          <a:p>
            <a:pPr algn="l"/>
            <a:r>
              <a:rPr lang="en-US" sz="1800"/>
              <a:t>  - Recap of key learnings and open Q&amp;A.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655666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031A70-21EA-867F-6FFB-995ABF17F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872413"/>
            <a:ext cx="7211480" cy="1661993"/>
          </a:xfrm>
        </p:spPr>
        <p:txBody>
          <a:bodyPr/>
          <a:lstStyle/>
          <a:p>
            <a:r>
              <a:rPr lang="en-US" sz="4000" dirty="0"/>
              <a:t>Thank you for participating!</a:t>
            </a:r>
            <a:br>
              <a:rPr lang="en-US" sz="4000" dirty="0"/>
            </a:br>
            <a:r>
              <a:rPr lang="en-US" sz="4000" dirty="0"/>
              <a:t>  </a:t>
            </a:r>
            <a:br>
              <a:rPr lang="en-US" sz="4000" dirty="0"/>
            </a:br>
            <a:r>
              <a:rPr lang="en-US" sz="2000" dirty="0"/>
              <a:t>You are now equipped to build scalable, high-performance, and cost-</a:t>
            </a:r>
            <a:r>
              <a:rPr lang="en-US" sz="2000" dirty="0" err="1"/>
              <a:t>optimised</a:t>
            </a:r>
            <a:r>
              <a:rPr lang="en-US" sz="2000" dirty="0"/>
              <a:t> applications with Azure Cosmos DB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F0B8F2-DDD2-A4AE-D5D5-F48063CC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0" i="0" dirty="0">
                <a:solidFill>
                  <a:srgbClr val="333333"/>
                </a:solidFill>
                <a:effectLst/>
              </a:rPr>
              <a:t>Demo: Toyota "O-Beya" multi-agent system</a:t>
            </a:r>
            <a:endParaRPr kumimoji="1" lang="ja-JP" altLang="en-US" sz="3200" dirty="0"/>
          </a:p>
        </p:txBody>
      </p:sp>
      <p:pic>
        <p:nvPicPr>
          <p:cNvPr id="3" name="1113_o-beya_ignite_final_1_0x" descr="video">
            <a:hlinkClick r:id="" action="ppaction://media"/>
            <a:extLst>
              <a:ext uri="{FF2B5EF4-FFF2-40B4-BE49-F238E27FC236}">
                <a16:creationId xmlns:a16="http://schemas.microsoft.com/office/drawing/2014/main" id="{0981A3AB-C324-8A2A-0E45-4794AF627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8E1769-12D5-50D4-8D4F-108097233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900738"/>
            <a:ext cx="12192000" cy="957262"/>
          </a:xfrm>
          <a:prstGeom prst="rect">
            <a:avLst/>
          </a:prstGeom>
          <a:solidFill>
            <a:srgbClr val="FFFFFF">
              <a:alpha val="69685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AU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A5294-8741-1779-CBD7-B4A5DEEAE025}"/>
              </a:ext>
            </a:extLst>
          </p:cNvPr>
          <p:cNvSpPr txBox="1"/>
          <p:nvPr/>
        </p:nvSpPr>
        <p:spPr>
          <a:xfrm>
            <a:off x="179695" y="6005318"/>
            <a:ext cx="11832609" cy="643522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 algn="ctr"/>
            <a:r>
              <a:rPr lang="en-US" altLang="ja-JP" sz="1600">
                <a:solidFill>
                  <a:srgbClr val="333333"/>
                </a:solidFill>
              </a:rPr>
              <a:t>First, please take a look at this.</a:t>
            </a:r>
            <a:br>
              <a:rPr lang="en-US" altLang="ja-JP" sz="1600">
                <a:solidFill>
                  <a:srgbClr val="333333"/>
                </a:solidFill>
              </a:rPr>
            </a:br>
            <a:r>
              <a:rPr lang="en-US" altLang="ja-JP" sz="1600">
                <a:solidFill>
                  <a:srgbClr val="333333"/>
                </a:solidFill>
              </a:rPr>
              <a:t>This is the Toyota "O-Beya" multi-agent system we have developed.</a:t>
            </a:r>
          </a:p>
        </p:txBody>
      </p:sp>
    </p:spTree>
    <p:extLst>
      <p:ext uri="{BB962C8B-B14F-4D97-AF65-F5344CB8AC3E}">
        <p14:creationId xmlns:p14="http://schemas.microsoft.com/office/powerpoint/2010/main" val="1941710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24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A0B7-5820-ED61-8D20-759D3EC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TOYOTA Multi-Agent RAG Pattern</a:t>
            </a:r>
          </a:p>
        </p:txBody>
      </p:sp>
      <p:grpSp>
        <p:nvGrpSpPr>
          <p:cNvPr id="9" name="Group 8" descr="graphic showing toyota multi-agent rag pattern">
            <a:extLst>
              <a:ext uri="{FF2B5EF4-FFF2-40B4-BE49-F238E27FC236}">
                <a16:creationId xmlns:a16="http://schemas.microsoft.com/office/drawing/2014/main" id="{A7ACC2B7-2D2B-EF0D-363E-7BC4E86E624D}"/>
              </a:ext>
            </a:extLst>
          </p:cNvPr>
          <p:cNvGrpSpPr/>
          <p:nvPr/>
        </p:nvGrpSpPr>
        <p:grpSpPr>
          <a:xfrm>
            <a:off x="138770" y="1357043"/>
            <a:ext cx="11576258" cy="5335347"/>
            <a:chOff x="138770" y="1357043"/>
            <a:chExt cx="11576258" cy="5335347"/>
          </a:xfrm>
        </p:grpSpPr>
        <p:sp>
          <p:nvSpPr>
            <p:cNvPr id="3" name="Rectangle: Rounded Corners 6">
              <a:extLst>
                <a:ext uri="{FF2B5EF4-FFF2-40B4-BE49-F238E27FC236}">
                  <a16:creationId xmlns:a16="http://schemas.microsoft.com/office/drawing/2014/main" id="{CDC87CF9-69F6-06A1-4145-201D77CDB499}"/>
                </a:ext>
              </a:extLst>
            </p:cNvPr>
            <p:cNvSpPr/>
            <p:nvPr/>
          </p:nvSpPr>
          <p:spPr bwMode="auto">
            <a:xfrm>
              <a:off x="476972" y="1357043"/>
              <a:ext cx="3077308" cy="3267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sz="1400">
                  <a:gradFill>
                    <a:gsLst>
                      <a:gs pos="70629">
                        <a:srgbClr val="FFFFFF"/>
                      </a:gs>
                      <a:gs pos="48951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+mj-lt"/>
                </a:rPr>
                <a:t>Easy to Deploy</a:t>
              </a:r>
            </a:p>
          </p:txBody>
        </p:sp>
        <p:sp>
          <p:nvSpPr>
            <p:cNvPr id="4" name="Rectangle: Rounded Corners 6">
              <a:extLst>
                <a:ext uri="{FF2B5EF4-FFF2-40B4-BE49-F238E27FC236}">
                  <a16:creationId xmlns:a16="http://schemas.microsoft.com/office/drawing/2014/main" id="{4149A73B-68EB-9195-1E54-F9EE4B05E867}"/>
                </a:ext>
              </a:extLst>
            </p:cNvPr>
            <p:cNvSpPr/>
            <p:nvPr/>
          </p:nvSpPr>
          <p:spPr bwMode="auto">
            <a:xfrm>
              <a:off x="4633751" y="1357043"/>
              <a:ext cx="3160419" cy="3267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sz="1400">
                  <a:gradFill>
                    <a:gsLst>
                      <a:gs pos="70629">
                        <a:srgbClr val="FFFFFF"/>
                      </a:gs>
                      <a:gs pos="48951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+mj-lt"/>
                </a:rPr>
                <a:t>Reliability and Performance</a:t>
              </a:r>
            </a:p>
          </p:txBody>
        </p:sp>
        <p:sp>
          <p:nvSpPr>
            <p:cNvPr id="5" name="Rectangle: Rounded Corners 6">
              <a:extLst>
                <a:ext uri="{FF2B5EF4-FFF2-40B4-BE49-F238E27FC236}">
                  <a16:creationId xmlns:a16="http://schemas.microsoft.com/office/drawing/2014/main" id="{2C45852A-C242-303C-0A8E-04CB3FA83C74}"/>
                </a:ext>
              </a:extLst>
            </p:cNvPr>
            <p:cNvSpPr/>
            <p:nvPr/>
          </p:nvSpPr>
          <p:spPr bwMode="auto">
            <a:xfrm>
              <a:off x="8637722" y="1380486"/>
              <a:ext cx="3077306" cy="3310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sz="1400">
                  <a:gradFill>
                    <a:gsLst>
                      <a:gs pos="70629">
                        <a:srgbClr val="FFFFFF"/>
                      </a:gs>
                      <a:gs pos="48951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+mj-lt"/>
                </a:rPr>
                <a:t>Big Data</a:t>
              </a:r>
            </a:p>
          </p:txBody>
        </p:sp>
        <p:pic>
          <p:nvPicPr>
            <p:cNvPr id="7" name="Graphic 6" descr="Azure OpenAI Service logo">
              <a:extLst>
                <a:ext uri="{FF2B5EF4-FFF2-40B4-BE49-F238E27FC236}">
                  <a16:creationId xmlns:a16="http://schemas.microsoft.com/office/drawing/2014/main" id="{183655C0-30E0-F48D-E92B-5888EFD32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6363" y="2844212"/>
              <a:ext cx="326740" cy="326740"/>
            </a:xfrm>
            <a:prstGeom prst="rect">
              <a:avLst/>
            </a:prstGeom>
          </p:spPr>
        </p:pic>
        <p:pic>
          <p:nvPicPr>
            <p:cNvPr id="8" name="Graphic 437806336">
              <a:extLst>
                <a:ext uri="{FF2B5EF4-FFF2-40B4-BE49-F238E27FC236}">
                  <a16:creationId xmlns:a16="http://schemas.microsoft.com/office/drawing/2014/main" id="{49BE7B97-C5E0-C0C0-7539-72BBCBAE2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08639" y="1954070"/>
              <a:ext cx="426468" cy="417175"/>
            </a:xfrm>
            <a:prstGeom prst="rect">
              <a:avLst/>
            </a:prstGeom>
          </p:spPr>
        </p:pic>
        <p:cxnSp>
          <p:nvCxnSpPr>
            <p:cNvPr id="13" name="直線矢印コネクタ 77">
              <a:extLst>
                <a:ext uri="{FF2B5EF4-FFF2-40B4-BE49-F238E27FC236}">
                  <a16:creationId xmlns:a16="http://schemas.microsoft.com/office/drawing/2014/main" id="{4BE17B38-39E6-F04F-E848-92B97F43DC1A}"/>
                </a:ext>
              </a:extLst>
            </p:cNvPr>
            <p:cNvCxnSpPr>
              <a:cxnSpLocks/>
              <a:stCxn id="14" idx="2"/>
              <a:endCxn id="7" idx="0"/>
            </p:cNvCxnSpPr>
            <p:nvPr/>
          </p:nvCxnSpPr>
          <p:spPr>
            <a:xfrm flipH="1">
              <a:off x="1299733" y="2349648"/>
              <a:ext cx="1" cy="4945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グラフィックス 79">
              <a:extLst>
                <a:ext uri="{FF2B5EF4-FFF2-40B4-BE49-F238E27FC236}">
                  <a16:creationId xmlns:a16="http://schemas.microsoft.com/office/drawing/2014/main" id="{9395F811-AB79-7088-582C-B77183A74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12744" y="1975669"/>
              <a:ext cx="373979" cy="373979"/>
            </a:xfrm>
            <a:prstGeom prst="rect">
              <a:avLst/>
            </a:prstGeom>
          </p:spPr>
        </p:pic>
        <p:cxnSp>
          <p:nvCxnSpPr>
            <p:cNvPr id="16" name="直線矢印コネクタ 76">
              <a:extLst>
                <a:ext uri="{FF2B5EF4-FFF2-40B4-BE49-F238E27FC236}">
                  <a16:creationId xmlns:a16="http://schemas.microsoft.com/office/drawing/2014/main" id="{38392638-1749-9C21-9149-506D54B42519}"/>
                </a:ext>
              </a:extLst>
            </p:cNvPr>
            <p:cNvCxnSpPr>
              <a:cxnSpLocks/>
              <a:stCxn id="14" idx="3"/>
              <a:endCxn id="8" idx="1"/>
            </p:cNvCxnSpPr>
            <p:nvPr/>
          </p:nvCxnSpPr>
          <p:spPr>
            <a:xfrm flipV="1">
              <a:off x="1486723" y="2162658"/>
              <a:ext cx="5219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57">
              <a:extLst>
                <a:ext uri="{FF2B5EF4-FFF2-40B4-BE49-F238E27FC236}">
                  <a16:creationId xmlns:a16="http://schemas.microsoft.com/office/drawing/2014/main" id="{3E25F32A-B93E-50E9-80E1-17B1F6E8B249}"/>
                </a:ext>
              </a:extLst>
            </p:cNvPr>
            <p:cNvSpPr txBox="1"/>
            <p:nvPr/>
          </p:nvSpPr>
          <p:spPr>
            <a:xfrm>
              <a:off x="1011132" y="2272984"/>
              <a:ext cx="2470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Search</a:t>
              </a:r>
            </a:p>
          </p:txBody>
        </p:sp>
        <p:pic>
          <p:nvPicPr>
            <p:cNvPr id="32" name="グラフィックス 72">
              <a:extLst>
                <a:ext uri="{FF2B5EF4-FFF2-40B4-BE49-F238E27FC236}">
                  <a16:creationId xmlns:a16="http://schemas.microsoft.com/office/drawing/2014/main" id="{A5222D9A-3C6F-A763-E8C2-36297FFE8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13299" y="1978050"/>
              <a:ext cx="369213" cy="369213"/>
            </a:xfrm>
            <a:prstGeom prst="rect">
              <a:avLst/>
            </a:prstGeom>
          </p:spPr>
        </p:pic>
        <p:cxnSp>
          <p:nvCxnSpPr>
            <p:cNvPr id="38" name="直線矢印コネクタ 77">
              <a:extLst>
                <a:ext uri="{FF2B5EF4-FFF2-40B4-BE49-F238E27FC236}">
                  <a16:creationId xmlns:a16="http://schemas.microsoft.com/office/drawing/2014/main" id="{AB61AC35-0259-7921-CCC2-9960EA86475A}"/>
                </a:ext>
              </a:extLst>
            </p:cNvPr>
            <p:cNvCxnSpPr>
              <a:cxnSpLocks/>
              <a:stCxn id="32" idx="1"/>
              <a:endCxn id="8" idx="3"/>
            </p:cNvCxnSpPr>
            <p:nvPr/>
          </p:nvCxnSpPr>
          <p:spPr>
            <a:xfrm flipH="1">
              <a:off x="2435107" y="2162657"/>
              <a:ext cx="47819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: Rounded Corners 36">
              <a:extLst>
                <a:ext uri="{FF2B5EF4-FFF2-40B4-BE49-F238E27FC236}">
                  <a16:creationId xmlns:a16="http://schemas.microsoft.com/office/drawing/2014/main" id="{4D83A553-42FE-4C11-5039-1C3CAAD2CEA4}"/>
                </a:ext>
              </a:extLst>
            </p:cNvPr>
            <p:cNvSpPr/>
            <p:nvPr/>
          </p:nvSpPr>
          <p:spPr>
            <a:xfrm>
              <a:off x="816025" y="3491277"/>
              <a:ext cx="2330234" cy="559682"/>
            </a:xfrm>
            <a:prstGeom prst="roundRect">
              <a:avLst>
                <a:gd name="adj" fmla="val 11544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Using AI Search</a:t>
              </a:r>
              <a:r>
                <a:rPr kumimoji="0" lang="en-GB" sz="1400" b="0" i="0" u="none" strike="noStrike" kern="1200" cap="none" spc="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 connect with SharePoint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" name="Rectangle: Rounded Corners 36">
              <a:extLst>
                <a:ext uri="{FF2B5EF4-FFF2-40B4-BE49-F238E27FC236}">
                  <a16:creationId xmlns:a16="http://schemas.microsoft.com/office/drawing/2014/main" id="{B6B6E7B6-423F-65C7-5EEE-34A89D173B33}"/>
                </a:ext>
              </a:extLst>
            </p:cNvPr>
            <p:cNvSpPr/>
            <p:nvPr/>
          </p:nvSpPr>
          <p:spPr>
            <a:xfrm>
              <a:off x="767672" y="6120959"/>
              <a:ext cx="2330234" cy="559682"/>
            </a:xfrm>
            <a:prstGeom prst="roundRect">
              <a:avLst>
                <a:gd name="adj" fmla="val 11544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Azure Functions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>
                  <a:solidFill>
                    <a:srgbClr val="FFFFFF"/>
                  </a:soli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AOAI Extensions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" name="Rectangle: Rounded Corners 36">
              <a:extLst>
                <a:ext uri="{FF2B5EF4-FFF2-40B4-BE49-F238E27FC236}">
                  <a16:creationId xmlns:a16="http://schemas.microsoft.com/office/drawing/2014/main" id="{C7E7EF5C-915C-B978-846B-532F9B06EBD7}"/>
                </a:ext>
              </a:extLst>
            </p:cNvPr>
            <p:cNvSpPr/>
            <p:nvPr/>
          </p:nvSpPr>
          <p:spPr>
            <a:xfrm>
              <a:off x="9131268" y="3491515"/>
              <a:ext cx="2330234" cy="559682"/>
            </a:xfrm>
            <a:prstGeom prst="roundRect">
              <a:avLst>
                <a:gd name="adj" fmla="val 11544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Cosmos DB</a:t>
              </a:r>
              <a:r>
                <a:rPr kumimoji="0" lang="en-GB" sz="1400" b="0" i="0" u="none" strike="noStrike" kern="1200" cap="none" spc="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 Disk ANN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Rectangle: Rounded Corners 36">
              <a:extLst>
                <a:ext uri="{FF2B5EF4-FFF2-40B4-BE49-F238E27FC236}">
                  <a16:creationId xmlns:a16="http://schemas.microsoft.com/office/drawing/2014/main" id="{253F982D-7788-905C-B807-077D2690069F}"/>
                </a:ext>
              </a:extLst>
            </p:cNvPr>
            <p:cNvSpPr/>
            <p:nvPr/>
          </p:nvSpPr>
          <p:spPr>
            <a:xfrm>
              <a:off x="5045956" y="6132708"/>
              <a:ext cx="2330234" cy="559682"/>
            </a:xfrm>
            <a:prstGeom prst="roundRect">
              <a:avLst>
                <a:gd name="adj" fmla="val 11544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noProof="0">
                  <a:solidFill>
                    <a:srgbClr val="FFFFFF"/>
                  </a:soli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Functions Flex Consumption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76" name="グラフィックス 48">
              <a:extLst>
                <a:ext uri="{FF2B5EF4-FFF2-40B4-BE49-F238E27FC236}">
                  <a16:creationId xmlns:a16="http://schemas.microsoft.com/office/drawing/2014/main" id="{27357FDC-52FF-6BAA-E83E-AC7304C9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3996" y="4434839"/>
              <a:ext cx="365881" cy="365881"/>
            </a:xfrm>
            <a:prstGeom prst="rect">
              <a:avLst/>
            </a:prstGeom>
          </p:spPr>
        </p:pic>
        <p:pic>
          <p:nvPicPr>
            <p:cNvPr id="77" name="グラフィックス 48">
              <a:extLst>
                <a:ext uri="{FF2B5EF4-FFF2-40B4-BE49-F238E27FC236}">
                  <a16:creationId xmlns:a16="http://schemas.microsoft.com/office/drawing/2014/main" id="{4367C212-71F4-8603-A69C-F08DC6A4A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3995" y="5421027"/>
              <a:ext cx="365881" cy="365881"/>
            </a:xfrm>
            <a:prstGeom prst="rect">
              <a:avLst/>
            </a:prstGeom>
          </p:spPr>
        </p:pic>
        <p:pic>
          <p:nvPicPr>
            <p:cNvPr id="78" name="グラフィックス 56">
              <a:extLst>
                <a:ext uri="{FF2B5EF4-FFF2-40B4-BE49-F238E27FC236}">
                  <a16:creationId xmlns:a16="http://schemas.microsoft.com/office/drawing/2014/main" id="{5695AAE8-9721-6799-9F23-0E6D5552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41062" y="4437816"/>
              <a:ext cx="348317" cy="348317"/>
            </a:xfrm>
            <a:prstGeom prst="rect">
              <a:avLst/>
            </a:prstGeom>
          </p:spPr>
        </p:pic>
        <p:pic>
          <p:nvPicPr>
            <p:cNvPr id="80" name="Graphic 79" descr="Azure OpenAI Service logo">
              <a:extLst>
                <a:ext uri="{FF2B5EF4-FFF2-40B4-BE49-F238E27FC236}">
                  <a16:creationId xmlns:a16="http://schemas.microsoft.com/office/drawing/2014/main" id="{74860197-19C6-74BD-5DF5-8FC1686D1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22908" y="4472071"/>
              <a:ext cx="286718" cy="286718"/>
            </a:xfrm>
            <a:prstGeom prst="rect">
              <a:avLst/>
            </a:prstGeom>
          </p:spPr>
        </p:pic>
        <p:pic>
          <p:nvPicPr>
            <p:cNvPr id="81" name="Graphic 80" descr="Azure OpenAI Service logo">
              <a:extLst>
                <a:ext uri="{FF2B5EF4-FFF2-40B4-BE49-F238E27FC236}">
                  <a16:creationId xmlns:a16="http://schemas.microsoft.com/office/drawing/2014/main" id="{A8F35CEF-B188-9366-3438-094F35B99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761" y="5447264"/>
              <a:ext cx="286718" cy="286718"/>
            </a:xfrm>
            <a:prstGeom prst="rect">
              <a:avLst/>
            </a:prstGeom>
          </p:spPr>
        </p:pic>
        <p:pic>
          <p:nvPicPr>
            <p:cNvPr id="137" name="Graphic 136" descr="Robot with solid fill">
              <a:extLst>
                <a:ext uri="{FF2B5EF4-FFF2-40B4-BE49-F238E27FC236}">
                  <a16:creationId xmlns:a16="http://schemas.microsoft.com/office/drawing/2014/main" id="{116E8549-10A8-6254-290B-2A36CAFE1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6972" y="1891866"/>
              <a:ext cx="508619" cy="508619"/>
            </a:xfrm>
            <a:prstGeom prst="rect">
              <a:avLst/>
            </a:prstGeom>
          </p:spPr>
        </p:pic>
        <p:pic>
          <p:nvPicPr>
            <p:cNvPr id="168" name="グラフィックス 56">
              <a:extLst>
                <a:ext uri="{FF2B5EF4-FFF2-40B4-BE49-F238E27FC236}">
                  <a16:creationId xmlns:a16="http://schemas.microsoft.com/office/drawing/2014/main" id="{617E0612-84B2-DCC1-93EE-5F6037E05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80611" y="2861221"/>
              <a:ext cx="383508" cy="383508"/>
            </a:xfrm>
            <a:prstGeom prst="rect">
              <a:avLst/>
            </a:prstGeom>
          </p:spPr>
        </p:pic>
        <p:cxnSp>
          <p:nvCxnSpPr>
            <p:cNvPr id="172" name="直線矢印コネクタ 77">
              <a:extLst>
                <a:ext uri="{FF2B5EF4-FFF2-40B4-BE49-F238E27FC236}">
                  <a16:creationId xmlns:a16="http://schemas.microsoft.com/office/drawing/2014/main" id="{08E16BF9-9EAA-0DBF-B33D-6049BB4ADF29}"/>
                </a:ext>
              </a:extLst>
            </p:cNvPr>
            <p:cNvCxnSpPr>
              <a:cxnSpLocks/>
              <a:stCxn id="168" idx="1"/>
              <a:endCxn id="8" idx="3"/>
            </p:cNvCxnSpPr>
            <p:nvPr/>
          </p:nvCxnSpPr>
          <p:spPr>
            <a:xfrm flipH="1" flipV="1">
              <a:off x="2435107" y="2162658"/>
              <a:ext cx="445504" cy="8903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OpenAI Service logo">
              <a:extLst>
                <a:ext uri="{FF2B5EF4-FFF2-40B4-BE49-F238E27FC236}">
                  <a16:creationId xmlns:a16="http://schemas.microsoft.com/office/drawing/2014/main" id="{DFB00490-35FA-6E6B-B8E3-365F0A14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52126" y="4340446"/>
              <a:ext cx="326740" cy="326740"/>
            </a:xfrm>
            <a:prstGeom prst="rect">
              <a:avLst/>
            </a:prstGeom>
          </p:spPr>
        </p:pic>
        <p:cxnSp>
          <p:nvCxnSpPr>
            <p:cNvPr id="180" name="直線矢印コネクタ 77">
              <a:extLst>
                <a:ext uri="{FF2B5EF4-FFF2-40B4-BE49-F238E27FC236}">
                  <a16:creationId xmlns:a16="http://schemas.microsoft.com/office/drawing/2014/main" id="{2C99CA47-B318-CD6C-A90E-B2E6CDF749DC}"/>
                </a:ext>
              </a:extLst>
            </p:cNvPr>
            <p:cNvCxnSpPr>
              <a:cxnSpLocks/>
            </p:cNvCxnSpPr>
            <p:nvPr/>
          </p:nvCxnSpPr>
          <p:spPr>
            <a:xfrm>
              <a:off x="1435808" y="4515369"/>
              <a:ext cx="44021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5" name="グラフィックス 72">
              <a:extLst>
                <a:ext uri="{FF2B5EF4-FFF2-40B4-BE49-F238E27FC236}">
                  <a16:creationId xmlns:a16="http://schemas.microsoft.com/office/drawing/2014/main" id="{A0206E4A-080A-45EA-2242-5D6E82B6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97665" y="4817255"/>
              <a:ext cx="369213" cy="369213"/>
            </a:xfrm>
            <a:prstGeom prst="rect">
              <a:avLst/>
            </a:prstGeom>
          </p:spPr>
        </p:pic>
        <p:pic>
          <p:nvPicPr>
            <p:cNvPr id="187" name="Graphic 186" descr="Robot with solid fill">
              <a:extLst>
                <a:ext uri="{FF2B5EF4-FFF2-40B4-BE49-F238E27FC236}">
                  <a16:creationId xmlns:a16="http://schemas.microsoft.com/office/drawing/2014/main" id="{A5135E68-26E8-584F-5565-05B672DB7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9148" y="4217764"/>
              <a:ext cx="508619" cy="508619"/>
            </a:xfrm>
            <a:prstGeom prst="rect">
              <a:avLst/>
            </a:prstGeom>
          </p:spPr>
        </p:pic>
        <p:pic>
          <p:nvPicPr>
            <p:cNvPr id="201" name="グラフィックス 71">
              <a:extLst>
                <a:ext uri="{FF2B5EF4-FFF2-40B4-BE49-F238E27FC236}">
                  <a16:creationId xmlns:a16="http://schemas.microsoft.com/office/drawing/2014/main" id="{C28D2E81-1C88-FA94-D683-794BFFA7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97665" y="5395765"/>
              <a:ext cx="343332" cy="343332"/>
            </a:xfrm>
            <a:prstGeom prst="rect">
              <a:avLst/>
            </a:prstGeom>
          </p:spPr>
        </p:pic>
        <p:pic>
          <p:nvPicPr>
            <p:cNvPr id="202" name="グラフィックス 56">
              <a:extLst>
                <a:ext uri="{FF2B5EF4-FFF2-40B4-BE49-F238E27FC236}">
                  <a16:creationId xmlns:a16="http://schemas.microsoft.com/office/drawing/2014/main" id="{0E893636-65E5-0EE2-CE66-CB068CB05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07273" y="4283535"/>
              <a:ext cx="383508" cy="383508"/>
            </a:xfrm>
            <a:prstGeom prst="rect">
              <a:avLst/>
            </a:prstGeom>
          </p:spPr>
        </p:pic>
        <p:cxnSp>
          <p:nvCxnSpPr>
            <p:cNvPr id="203" name="直線矢印コネクタ 77">
              <a:extLst>
                <a:ext uri="{FF2B5EF4-FFF2-40B4-BE49-F238E27FC236}">
                  <a16:creationId xmlns:a16="http://schemas.microsoft.com/office/drawing/2014/main" id="{0296A18F-E6F6-B06F-700F-750E9367C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4619" y="4485641"/>
              <a:ext cx="4553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3" name="グラフィックス 48">
              <a:extLst>
                <a:ext uri="{FF2B5EF4-FFF2-40B4-BE49-F238E27FC236}">
                  <a16:creationId xmlns:a16="http://schemas.microsoft.com/office/drawing/2014/main" id="{243A9A32-8B9A-F353-BE14-A0673B5E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2961" y="4313946"/>
              <a:ext cx="402847" cy="402847"/>
            </a:xfrm>
            <a:prstGeom prst="rect">
              <a:avLst/>
            </a:prstGeom>
          </p:spPr>
        </p:pic>
        <p:pic>
          <p:nvPicPr>
            <p:cNvPr id="219" name="Graphic 218" descr="Azure OpenAI Service logo">
              <a:extLst>
                <a:ext uri="{FF2B5EF4-FFF2-40B4-BE49-F238E27FC236}">
                  <a16:creationId xmlns:a16="http://schemas.microsoft.com/office/drawing/2014/main" id="{DEFF9AB7-CAFE-45CA-1036-51B8B8ED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049" y="3054595"/>
              <a:ext cx="326740" cy="326740"/>
            </a:xfrm>
            <a:prstGeom prst="rect">
              <a:avLst/>
            </a:prstGeom>
          </p:spPr>
        </p:pic>
        <p:cxnSp>
          <p:nvCxnSpPr>
            <p:cNvPr id="220" name="直線矢印コネクタ 77">
              <a:extLst>
                <a:ext uri="{FF2B5EF4-FFF2-40B4-BE49-F238E27FC236}">
                  <a16:creationId xmlns:a16="http://schemas.microsoft.com/office/drawing/2014/main" id="{2A7A791F-C641-9956-8E3C-8D8DE997B61F}"/>
                </a:ext>
              </a:extLst>
            </p:cNvPr>
            <p:cNvCxnSpPr>
              <a:cxnSpLocks/>
              <a:stCxn id="221" idx="2"/>
              <a:endCxn id="219" idx="0"/>
            </p:cNvCxnSpPr>
            <p:nvPr/>
          </p:nvCxnSpPr>
          <p:spPr>
            <a:xfrm>
              <a:off x="5456514" y="2262147"/>
              <a:ext cx="893905" cy="792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1" name="グラフィックス 79">
              <a:extLst>
                <a:ext uri="{FF2B5EF4-FFF2-40B4-BE49-F238E27FC236}">
                  <a16:creationId xmlns:a16="http://schemas.microsoft.com/office/drawing/2014/main" id="{20402052-F9F4-3E9A-37E3-2C89118E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69524" y="1888168"/>
              <a:ext cx="373979" cy="373979"/>
            </a:xfrm>
            <a:prstGeom prst="rect">
              <a:avLst/>
            </a:prstGeom>
          </p:spPr>
        </p:pic>
        <p:cxnSp>
          <p:nvCxnSpPr>
            <p:cNvPr id="222" name="直線矢印コネクタ 76">
              <a:extLst>
                <a:ext uri="{FF2B5EF4-FFF2-40B4-BE49-F238E27FC236}">
                  <a16:creationId xmlns:a16="http://schemas.microsoft.com/office/drawing/2014/main" id="{420062DE-2C68-7752-D058-DB8154A1AC66}"/>
                </a:ext>
              </a:extLst>
            </p:cNvPr>
            <p:cNvCxnSpPr>
              <a:cxnSpLocks/>
              <a:stCxn id="221" idx="3"/>
            </p:cNvCxnSpPr>
            <p:nvPr/>
          </p:nvCxnSpPr>
          <p:spPr>
            <a:xfrm flipV="1">
              <a:off x="5643503" y="2075157"/>
              <a:ext cx="5219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テキスト ボックス 57">
              <a:extLst>
                <a:ext uri="{FF2B5EF4-FFF2-40B4-BE49-F238E27FC236}">
                  <a16:creationId xmlns:a16="http://schemas.microsoft.com/office/drawing/2014/main" id="{4A06A231-19EB-2DEB-B5C6-02AF20956AC6}"/>
                </a:ext>
              </a:extLst>
            </p:cNvPr>
            <p:cNvSpPr txBox="1"/>
            <p:nvPr/>
          </p:nvSpPr>
          <p:spPr>
            <a:xfrm>
              <a:off x="5115271" y="2175874"/>
              <a:ext cx="2470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Vector DB</a:t>
              </a:r>
            </a:p>
          </p:txBody>
        </p:sp>
        <p:pic>
          <p:nvPicPr>
            <p:cNvPr id="225" name="グラフィックス 72">
              <a:extLst>
                <a:ext uri="{FF2B5EF4-FFF2-40B4-BE49-F238E27FC236}">
                  <a16:creationId xmlns:a16="http://schemas.microsoft.com/office/drawing/2014/main" id="{427C8719-E0C1-6C4A-A7CD-5A41979C4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22269" y="2403856"/>
              <a:ext cx="369213" cy="369213"/>
            </a:xfrm>
            <a:prstGeom prst="rect">
              <a:avLst/>
            </a:prstGeom>
          </p:spPr>
        </p:pic>
        <p:cxnSp>
          <p:nvCxnSpPr>
            <p:cNvPr id="226" name="直線矢印コネクタ 77">
              <a:extLst>
                <a:ext uri="{FF2B5EF4-FFF2-40B4-BE49-F238E27FC236}">
                  <a16:creationId xmlns:a16="http://schemas.microsoft.com/office/drawing/2014/main" id="{403A9F64-55DF-F21D-131F-2E80952023EB}"/>
                </a:ext>
              </a:extLst>
            </p:cNvPr>
            <p:cNvCxnSpPr>
              <a:cxnSpLocks/>
              <a:stCxn id="219" idx="0"/>
              <a:endCxn id="223" idx="2"/>
            </p:cNvCxnSpPr>
            <p:nvPr/>
          </p:nvCxnSpPr>
          <p:spPr>
            <a:xfrm flipV="1">
              <a:off x="6350419" y="2452873"/>
              <a:ext cx="0" cy="601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Graphic 226" descr="Robot with solid fill">
              <a:extLst>
                <a:ext uri="{FF2B5EF4-FFF2-40B4-BE49-F238E27FC236}">
                  <a16:creationId xmlns:a16="http://schemas.microsoft.com/office/drawing/2014/main" id="{D6ADFB46-052C-A877-EA35-8CCA8F25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33752" y="1804365"/>
              <a:ext cx="508619" cy="508619"/>
            </a:xfrm>
            <a:prstGeom prst="rect">
              <a:avLst/>
            </a:prstGeom>
          </p:spPr>
        </p:pic>
        <p:pic>
          <p:nvPicPr>
            <p:cNvPr id="228" name="グラフィックス 56">
              <a:extLst>
                <a:ext uri="{FF2B5EF4-FFF2-40B4-BE49-F238E27FC236}">
                  <a16:creationId xmlns:a16="http://schemas.microsoft.com/office/drawing/2014/main" id="{C3B472B6-3C96-1D26-54CA-87C1384F1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80027" y="1861093"/>
              <a:ext cx="383508" cy="383508"/>
            </a:xfrm>
            <a:prstGeom prst="rect">
              <a:avLst/>
            </a:prstGeom>
          </p:spPr>
        </p:pic>
        <p:pic>
          <p:nvPicPr>
            <p:cNvPr id="229" name="グラフィックス 71">
              <a:extLst>
                <a:ext uri="{FF2B5EF4-FFF2-40B4-BE49-F238E27FC236}">
                  <a16:creationId xmlns:a16="http://schemas.microsoft.com/office/drawing/2014/main" id="{E1F16020-E1C8-7761-94A9-81CD33C97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122269" y="2982366"/>
              <a:ext cx="343332" cy="343332"/>
            </a:xfrm>
            <a:prstGeom prst="rect">
              <a:avLst/>
            </a:prstGeom>
          </p:spPr>
        </p:pic>
        <p:pic>
          <p:nvPicPr>
            <p:cNvPr id="230" name="グラフィックス 56">
              <a:extLst>
                <a:ext uri="{FF2B5EF4-FFF2-40B4-BE49-F238E27FC236}">
                  <a16:creationId xmlns:a16="http://schemas.microsoft.com/office/drawing/2014/main" id="{602C0945-C148-C762-E566-C85E8654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148829" y="1861093"/>
              <a:ext cx="383508" cy="383508"/>
            </a:xfrm>
            <a:prstGeom prst="rect">
              <a:avLst/>
            </a:prstGeom>
          </p:spPr>
        </p:pic>
        <p:cxnSp>
          <p:nvCxnSpPr>
            <p:cNvPr id="231" name="直線矢印コネクタ 77">
              <a:extLst>
                <a:ext uri="{FF2B5EF4-FFF2-40B4-BE49-F238E27FC236}">
                  <a16:creationId xmlns:a16="http://schemas.microsoft.com/office/drawing/2014/main" id="{AF9D5EB8-8022-E6D1-0C9D-395AC19983C0}"/>
                </a:ext>
              </a:extLst>
            </p:cNvPr>
            <p:cNvCxnSpPr>
              <a:cxnSpLocks/>
              <a:stCxn id="232" idx="1"/>
              <a:endCxn id="219" idx="3"/>
            </p:cNvCxnSpPr>
            <p:nvPr/>
          </p:nvCxnSpPr>
          <p:spPr>
            <a:xfrm flipH="1">
              <a:off x="6513789" y="2631843"/>
              <a:ext cx="527273" cy="5861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86">
              <a:extLst>
                <a:ext uri="{FF2B5EF4-FFF2-40B4-BE49-F238E27FC236}">
                  <a16:creationId xmlns:a16="http://schemas.microsoft.com/office/drawing/2014/main" id="{31BB2AF5-41B1-51CD-082B-ED0962E835FD}"/>
                </a:ext>
              </a:extLst>
            </p:cNvPr>
            <p:cNvSpPr/>
            <p:nvPr/>
          </p:nvSpPr>
          <p:spPr>
            <a:xfrm>
              <a:off x="7041062" y="1841006"/>
              <a:ext cx="544506" cy="158167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sp>
          <p:nvSpPr>
            <p:cNvPr id="233" name="Rectangle: Rounded Corners 36">
              <a:extLst>
                <a:ext uri="{FF2B5EF4-FFF2-40B4-BE49-F238E27FC236}">
                  <a16:creationId xmlns:a16="http://schemas.microsoft.com/office/drawing/2014/main" id="{90B470A4-D821-4B7A-3861-B0C7EFAE1967}"/>
                </a:ext>
              </a:extLst>
            </p:cNvPr>
            <p:cNvSpPr/>
            <p:nvPr/>
          </p:nvSpPr>
          <p:spPr>
            <a:xfrm>
              <a:off x="5103586" y="3487699"/>
              <a:ext cx="2330234" cy="559682"/>
            </a:xfrm>
            <a:prstGeom prst="roundRect">
              <a:avLst>
                <a:gd name="adj" fmla="val 11544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Embedding</a:t>
              </a:r>
              <a:r>
                <a:rPr kumimoji="0" lang="en-GB" sz="1400" b="0" i="0" u="none" strike="noStrike" kern="1200" cap="none" spc="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 with AOAI Cosmos DB Vector Search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7" name="テキスト ボックス 57">
              <a:extLst>
                <a:ext uri="{FF2B5EF4-FFF2-40B4-BE49-F238E27FC236}">
                  <a16:creationId xmlns:a16="http://schemas.microsoft.com/office/drawing/2014/main" id="{755A2755-FF73-445C-628C-71884FFE4CA6}"/>
                </a:ext>
              </a:extLst>
            </p:cNvPr>
            <p:cNvSpPr txBox="1"/>
            <p:nvPr/>
          </p:nvSpPr>
          <p:spPr>
            <a:xfrm>
              <a:off x="4470691" y="4747090"/>
              <a:ext cx="10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Agent API</a:t>
              </a:r>
            </a:p>
          </p:txBody>
        </p:sp>
        <p:pic>
          <p:nvPicPr>
            <p:cNvPr id="238" name="Graphic 237" descr="Robot with solid fill">
              <a:extLst>
                <a:ext uri="{FF2B5EF4-FFF2-40B4-BE49-F238E27FC236}">
                  <a16:creationId xmlns:a16="http://schemas.microsoft.com/office/drawing/2014/main" id="{89C91C3E-5E49-C9B8-F4CF-D99D80E1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30264" y="5327460"/>
              <a:ext cx="508619" cy="508619"/>
            </a:xfrm>
            <a:prstGeom prst="rect">
              <a:avLst/>
            </a:prstGeom>
          </p:spPr>
        </p:pic>
        <p:pic>
          <p:nvPicPr>
            <p:cNvPr id="239" name="グラフィックス 71">
              <a:extLst>
                <a:ext uri="{FF2B5EF4-FFF2-40B4-BE49-F238E27FC236}">
                  <a16:creationId xmlns:a16="http://schemas.microsoft.com/office/drawing/2014/main" id="{B74FC01B-7D5D-A7F8-F8D6-A32A99728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063075" y="5421027"/>
              <a:ext cx="343332" cy="343332"/>
            </a:xfrm>
            <a:prstGeom prst="rect">
              <a:avLst/>
            </a:prstGeom>
          </p:spPr>
        </p:pic>
        <p:pic>
          <p:nvPicPr>
            <p:cNvPr id="241" name="Graphic 240" descr="Robot with solid fill">
              <a:extLst>
                <a:ext uri="{FF2B5EF4-FFF2-40B4-BE49-F238E27FC236}">
                  <a16:creationId xmlns:a16="http://schemas.microsoft.com/office/drawing/2014/main" id="{A0467563-DBA0-F1BA-373C-56965B91F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41072" y="4328720"/>
              <a:ext cx="508619" cy="508619"/>
            </a:xfrm>
            <a:prstGeom prst="rect">
              <a:avLst/>
            </a:prstGeom>
          </p:spPr>
        </p:pic>
        <p:sp>
          <p:nvSpPr>
            <p:cNvPr id="242" name="テキスト ボックス 57">
              <a:extLst>
                <a:ext uri="{FF2B5EF4-FFF2-40B4-BE49-F238E27FC236}">
                  <a16:creationId xmlns:a16="http://schemas.microsoft.com/office/drawing/2014/main" id="{55C805B7-B78B-0080-93D8-02054138829B}"/>
                </a:ext>
              </a:extLst>
            </p:cNvPr>
            <p:cNvSpPr txBox="1"/>
            <p:nvPr/>
          </p:nvSpPr>
          <p:spPr>
            <a:xfrm>
              <a:off x="4444969" y="5786908"/>
              <a:ext cx="10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Agent API</a:t>
              </a:r>
            </a:p>
          </p:txBody>
        </p:sp>
        <p:sp>
          <p:nvSpPr>
            <p:cNvPr id="243" name="正方形/長方形 86">
              <a:extLst>
                <a:ext uri="{FF2B5EF4-FFF2-40B4-BE49-F238E27FC236}">
                  <a16:creationId xmlns:a16="http://schemas.microsoft.com/office/drawing/2014/main" id="{00D9614B-0478-63AE-C95F-04A459C37560}"/>
                </a:ext>
              </a:extLst>
            </p:cNvPr>
            <p:cNvSpPr/>
            <p:nvPr/>
          </p:nvSpPr>
          <p:spPr>
            <a:xfrm>
              <a:off x="2816187" y="4254406"/>
              <a:ext cx="544506" cy="158167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sp>
          <p:nvSpPr>
            <p:cNvPr id="245" name="テキスト ボックス 57">
              <a:extLst>
                <a:ext uri="{FF2B5EF4-FFF2-40B4-BE49-F238E27FC236}">
                  <a16:creationId xmlns:a16="http://schemas.microsoft.com/office/drawing/2014/main" id="{994D19FB-E22F-1715-3317-4C45505B4013}"/>
                </a:ext>
              </a:extLst>
            </p:cNvPr>
            <p:cNvSpPr txBox="1"/>
            <p:nvPr/>
          </p:nvSpPr>
          <p:spPr>
            <a:xfrm>
              <a:off x="4347065" y="2269848"/>
              <a:ext cx="10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Agent API</a:t>
              </a:r>
            </a:p>
          </p:txBody>
        </p:sp>
        <p:sp>
          <p:nvSpPr>
            <p:cNvPr id="246" name="テキスト ボックス 57">
              <a:extLst>
                <a:ext uri="{FF2B5EF4-FFF2-40B4-BE49-F238E27FC236}">
                  <a16:creationId xmlns:a16="http://schemas.microsoft.com/office/drawing/2014/main" id="{E7F238D6-DF74-1AE8-ECCA-9EC314826632}"/>
                </a:ext>
              </a:extLst>
            </p:cNvPr>
            <p:cNvSpPr txBox="1"/>
            <p:nvPr/>
          </p:nvSpPr>
          <p:spPr>
            <a:xfrm>
              <a:off x="217227" y="2326471"/>
              <a:ext cx="10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Agent API</a:t>
              </a:r>
            </a:p>
          </p:txBody>
        </p:sp>
        <p:sp>
          <p:nvSpPr>
            <p:cNvPr id="247" name="テキスト ボックス 57">
              <a:extLst>
                <a:ext uri="{FF2B5EF4-FFF2-40B4-BE49-F238E27FC236}">
                  <a16:creationId xmlns:a16="http://schemas.microsoft.com/office/drawing/2014/main" id="{7378351B-F8FA-BC08-3110-22DCD946F9BC}"/>
                </a:ext>
              </a:extLst>
            </p:cNvPr>
            <p:cNvSpPr txBox="1"/>
            <p:nvPr/>
          </p:nvSpPr>
          <p:spPr>
            <a:xfrm>
              <a:off x="138770" y="4675212"/>
              <a:ext cx="10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Agent API</a:t>
              </a:r>
            </a:p>
          </p:txBody>
        </p:sp>
        <p:pic>
          <p:nvPicPr>
            <p:cNvPr id="248" name="グラフィックス 48">
              <a:extLst>
                <a:ext uri="{FF2B5EF4-FFF2-40B4-BE49-F238E27FC236}">
                  <a16:creationId xmlns:a16="http://schemas.microsoft.com/office/drawing/2014/main" id="{9512DCD5-2CDE-6AA6-284E-88299C89B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96119" y="2367772"/>
              <a:ext cx="365881" cy="365881"/>
            </a:xfrm>
            <a:prstGeom prst="rect">
              <a:avLst/>
            </a:prstGeom>
          </p:spPr>
        </p:pic>
        <p:pic>
          <p:nvPicPr>
            <p:cNvPr id="249" name="グラフィックス 56">
              <a:extLst>
                <a:ext uri="{FF2B5EF4-FFF2-40B4-BE49-F238E27FC236}">
                  <a16:creationId xmlns:a16="http://schemas.microsoft.com/office/drawing/2014/main" id="{A224558A-6B94-47C1-B62F-34489BA2A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113185" y="2370749"/>
              <a:ext cx="348317" cy="348317"/>
            </a:xfrm>
            <a:prstGeom prst="rect">
              <a:avLst/>
            </a:prstGeom>
          </p:spPr>
        </p:pic>
        <p:pic>
          <p:nvPicPr>
            <p:cNvPr id="250" name="Graphic 249" descr="Azure OpenAI Service logo">
              <a:extLst>
                <a:ext uri="{FF2B5EF4-FFF2-40B4-BE49-F238E27FC236}">
                  <a16:creationId xmlns:a16="http://schemas.microsoft.com/office/drawing/2014/main" id="{0FD865B7-900C-8289-D3C9-879F327D4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95031" y="2405004"/>
              <a:ext cx="286718" cy="286718"/>
            </a:xfrm>
            <a:prstGeom prst="rect">
              <a:avLst/>
            </a:prstGeom>
          </p:spPr>
        </p:pic>
        <p:sp>
          <p:nvSpPr>
            <p:cNvPr id="251" name="テキスト ボックス 57">
              <a:extLst>
                <a:ext uri="{FF2B5EF4-FFF2-40B4-BE49-F238E27FC236}">
                  <a16:creationId xmlns:a16="http://schemas.microsoft.com/office/drawing/2014/main" id="{A8569374-89D8-2685-2014-6E49B4C39566}"/>
                </a:ext>
              </a:extLst>
            </p:cNvPr>
            <p:cNvSpPr txBox="1"/>
            <p:nvPr/>
          </p:nvSpPr>
          <p:spPr>
            <a:xfrm>
              <a:off x="8542814" y="2680023"/>
              <a:ext cx="10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Agent API</a:t>
              </a:r>
            </a:p>
          </p:txBody>
        </p:sp>
        <p:pic>
          <p:nvPicPr>
            <p:cNvPr id="252" name="Graphic 251" descr="Robot with solid fill">
              <a:extLst>
                <a:ext uri="{FF2B5EF4-FFF2-40B4-BE49-F238E27FC236}">
                  <a16:creationId xmlns:a16="http://schemas.microsoft.com/office/drawing/2014/main" id="{C3BF95DD-745A-517A-4183-B1153819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13195" y="2261653"/>
              <a:ext cx="508619" cy="508619"/>
            </a:xfrm>
            <a:prstGeom prst="rect">
              <a:avLst/>
            </a:prstGeom>
          </p:spPr>
        </p:pic>
        <p:cxnSp>
          <p:nvCxnSpPr>
            <p:cNvPr id="253" name="直線矢印コネクタ 77">
              <a:extLst>
                <a:ext uri="{FF2B5EF4-FFF2-40B4-BE49-F238E27FC236}">
                  <a16:creationId xmlns:a16="http://schemas.microsoft.com/office/drawing/2014/main" id="{C6A548BF-5BC1-56F9-1847-2C37C867B6B9}"/>
                </a:ext>
              </a:extLst>
            </p:cNvPr>
            <p:cNvCxnSpPr>
              <a:cxnSpLocks/>
              <a:stCxn id="76" idx="3"/>
              <a:endCxn id="80" idx="1"/>
            </p:cNvCxnSpPr>
            <p:nvPr/>
          </p:nvCxnSpPr>
          <p:spPr>
            <a:xfrm flipV="1">
              <a:off x="5889877" y="4615430"/>
              <a:ext cx="433031" cy="23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77">
              <a:extLst>
                <a:ext uri="{FF2B5EF4-FFF2-40B4-BE49-F238E27FC236}">
                  <a16:creationId xmlns:a16="http://schemas.microsoft.com/office/drawing/2014/main" id="{935988D8-E338-38AE-42A4-A535772637E9}"/>
                </a:ext>
              </a:extLst>
            </p:cNvPr>
            <p:cNvCxnSpPr>
              <a:cxnSpLocks/>
              <a:stCxn id="78" idx="1"/>
              <a:endCxn id="80" idx="3"/>
            </p:cNvCxnSpPr>
            <p:nvPr/>
          </p:nvCxnSpPr>
          <p:spPr>
            <a:xfrm flipH="1">
              <a:off x="6609626" y="4611975"/>
              <a:ext cx="431436" cy="3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線矢印コネクタ 77">
              <a:extLst>
                <a:ext uri="{FF2B5EF4-FFF2-40B4-BE49-F238E27FC236}">
                  <a16:creationId xmlns:a16="http://schemas.microsoft.com/office/drawing/2014/main" id="{42E45246-756D-597A-25ED-47B66C507D4B}"/>
                </a:ext>
              </a:extLst>
            </p:cNvPr>
            <p:cNvCxnSpPr>
              <a:cxnSpLocks/>
              <a:stCxn id="77" idx="3"/>
              <a:endCxn id="81" idx="1"/>
            </p:cNvCxnSpPr>
            <p:nvPr/>
          </p:nvCxnSpPr>
          <p:spPr>
            <a:xfrm flipV="1">
              <a:off x="5889876" y="5590623"/>
              <a:ext cx="400885" cy="133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線矢印コネクタ 77">
              <a:extLst>
                <a:ext uri="{FF2B5EF4-FFF2-40B4-BE49-F238E27FC236}">
                  <a16:creationId xmlns:a16="http://schemas.microsoft.com/office/drawing/2014/main" id="{89DDA22B-388D-E443-2E6F-6557EB355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4559" y="5597295"/>
              <a:ext cx="431436" cy="3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矢印コネクタ 77">
              <a:extLst>
                <a:ext uri="{FF2B5EF4-FFF2-40B4-BE49-F238E27FC236}">
                  <a16:creationId xmlns:a16="http://schemas.microsoft.com/office/drawing/2014/main" id="{DFECA8DE-1B91-93D7-1D72-55A9BD436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2000" y="2546847"/>
              <a:ext cx="433031" cy="23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矢印コネクタ 77">
              <a:extLst>
                <a:ext uri="{FF2B5EF4-FFF2-40B4-BE49-F238E27FC236}">
                  <a16:creationId xmlns:a16="http://schemas.microsoft.com/office/drawing/2014/main" id="{B4BACE42-72BE-F057-F2E3-881E0E3A5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1749" y="2543392"/>
              <a:ext cx="431436" cy="3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Rectangle: Rounded Corners 36">
              <a:extLst>
                <a:ext uri="{FF2B5EF4-FFF2-40B4-BE49-F238E27FC236}">
                  <a16:creationId xmlns:a16="http://schemas.microsoft.com/office/drawing/2014/main" id="{4E3F194E-37D5-7237-7CF2-A6219B44E2FE}"/>
                </a:ext>
              </a:extLst>
            </p:cNvPr>
            <p:cNvSpPr/>
            <p:nvPr/>
          </p:nvSpPr>
          <p:spPr>
            <a:xfrm>
              <a:off x="2979392" y="1536668"/>
              <a:ext cx="1203006" cy="326741"/>
            </a:xfrm>
            <a:prstGeom prst="roundRect">
              <a:avLst>
                <a:gd name="adj" fmla="val 11544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Mainly using</a:t>
              </a:r>
            </a:p>
          </p:txBody>
        </p:sp>
        <p:sp>
          <p:nvSpPr>
            <p:cNvPr id="274" name="Rectangle: Rounded Corners 36">
              <a:extLst>
                <a:ext uri="{FF2B5EF4-FFF2-40B4-BE49-F238E27FC236}">
                  <a16:creationId xmlns:a16="http://schemas.microsoft.com/office/drawing/2014/main" id="{59F2FDAF-F2F9-5554-C8A9-9D5C4124F8EE}"/>
                </a:ext>
              </a:extLst>
            </p:cNvPr>
            <p:cNvSpPr/>
            <p:nvPr/>
          </p:nvSpPr>
          <p:spPr>
            <a:xfrm>
              <a:off x="7408101" y="1454724"/>
              <a:ext cx="1203006" cy="326741"/>
            </a:xfrm>
            <a:prstGeom prst="roundRect">
              <a:avLst>
                <a:gd name="adj" fmla="val 11544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Mainly using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2608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FD5D-FF0D-AF52-088C-F34FD7FE7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035F-CE2D-D611-BB72-0DAF7E91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Multi-Agent using Durable Functions</a:t>
            </a:r>
          </a:p>
        </p:txBody>
      </p:sp>
      <p:grpSp>
        <p:nvGrpSpPr>
          <p:cNvPr id="36" name="Group 35" descr="graphic showing relationships between various elements related to multi-agents and durable functions">
            <a:extLst>
              <a:ext uri="{FF2B5EF4-FFF2-40B4-BE49-F238E27FC236}">
                <a16:creationId xmlns:a16="http://schemas.microsoft.com/office/drawing/2014/main" id="{C28BBC33-2024-05DB-C5B2-3EFDC5137084}"/>
              </a:ext>
            </a:extLst>
          </p:cNvPr>
          <p:cNvGrpSpPr/>
          <p:nvPr/>
        </p:nvGrpSpPr>
        <p:grpSpPr>
          <a:xfrm>
            <a:off x="1101282" y="1252104"/>
            <a:ext cx="10932892" cy="5273634"/>
            <a:chOff x="1101282" y="1252104"/>
            <a:chExt cx="10932892" cy="5273634"/>
          </a:xfrm>
        </p:grpSpPr>
        <p:pic>
          <p:nvPicPr>
            <p:cNvPr id="15" name="Graphic 14" descr="Robot with solid fill">
              <a:extLst>
                <a:ext uri="{FF2B5EF4-FFF2-40B4-BE49-F238E27FC236}">
                  <a16:creationId xmlns:a16="http://schemas.microsoft.com/office/drawing/2014/main" id="{7069AFFA-8AF6-143D-EA8F-89040294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97599" y="1278420"/>
              <a:ext cx="508619" cy="508619"/>
            </a:xfrm>
            <a:prstGeom prst="rect">
              <a:avLst/>
            </a:prstGeom>
          </p:spPr>
        </p:pic>
        <p:sp>
          <p:nvSpPr>
            <p:cNvPr id="54" name="正方形/長方形 86">
              <a:extLst>
                <a:ext uri="{FF2B5EF4-FFF2-40B4-BE49-F238E27FC236}">
                  <a16:creationId xmlns:a16="http://schemas.microsoft.com/office/drawing/2014/main" id="{9ADAD3E5-02FF-C2C1-C3B0-855B6DF94DED}"/>
                </a:ext>
              </a:extLst>
            </p:cNvPr>
            <p:cNvSpPr/>
            <p:nvPr/>
          </p:nvSpPr>
          <p:spPr>
            <a:xfrm>
              <a:off x="4501662" y="1252104"/>
              <a:ext cx="3436348" cy="139695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pic>
          <p:nvPicPr>
            <p:cNvPr id="6" name="Graphic 5" descr="Azure OpenAI Service logo">
              <a:extLst>
                <a:ext uri="{FF2B5EF4-FFF2-40B4-BE49-F238E27FC236}">
                  <a16:creationId xmlns:a16="http://schemas.microsoft.com/office/drawing/2014/main" id="{61E63B34-F812-107C-97EE-9F63C62F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20862" y="2144367"/>
              <a:ext cx="326740" cy="326740"/>
            </a:xfrm>
            <a:prstGeom prst="rect">
              <a:avLst/>
            </a:prstGeom>
          </p:spPr>
        </p:pic>
        <p:pic>
          <p:nvPicPr>
            <p:cNvPr id="8" name="Graphic 437806336">
              <a:extLst>
                <a:ext uri="{FF2B5EF4-FFF2-40B4-BE49-F238E27FC236}">
                  <a16:creationId xmlns:a16="http://schemas.microsoft.com/office/drawing/2014/main" id="{817B1B3C-FAEE-7B2B-834A-79C243E8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93203" y="1321257"/>
              <a:ext cx="426468" cy="417175"/>
            </a:xfrm>
            <a:prstGeom prst="rect">
              <a:avLst/>
            </a:prstGeom>
          </p:spPr>
        </p:pic>
        <p:cxnSp>
          <p:nvCxnSpPr>
            <p:cNvPr id="9" name="直線矢印コネクタ 77">
              <a:extLst>
                <a:ext uri="{FF2B5EF4-FFF2-40B4-BE49-F238E27FC236}">
                  <a16:creationId xmlns:a16="http://schemas.microsoft.com/office/drawing/2014/main" id="{1AB1FDEE-878D-A83C-A83B-8D3CFFCDB93D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flipH="1">
              <a:off x="5684232" y="1905835"/>
              <a:ext cx="65" cy="238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76">
              <a:extLst>
                <a:ext uri="{FF2B5EF4-FFF2-40B4-BE49-F238E27FC236}">
                  <a16:creationId xmlns:a16="http://schemas.microsoft.com/office/drawing/2014/main" id="{F7D81412-3D04-951C-87D0-DF64315CF60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5871287" y="1529845"/>
              <a:ext cx="5219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57">
              <a:extLst>
                <a:ext uri="{FF2B5EF4-FFF2-40B4-BE49-F238E27FC236}">
                  <a16:creationId xmlns:a16="http://schemas.microsoft.com/office/drawing/2014/main" id="{0DCB8225-FC7C-314D-C720-673E105E8137}"/>
                </a:ext>
              </a:extLst>
            </p:cNvPr>
            <p:cNvSpPr txBox="1"/>
            <p:nvPr/>
          </p:nvSpPr>
          <p:spPr>
            <a:xfrm>
              <a:off x="5343055" y="1630562"/>
              <a:ext cx="2470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Search</a:t>
              </a:r>
            </a:p>
          </p:txBody>
        </p:sp>
        <p:pic>
          <p:nvPicPr>
            <p:cNvPr id="13" name="グラフィックス 72">
              <a:extLst>
                <a:ext uri="{FF2B5EF4-FFF2-40B4-BE49-F238E27FC236}">
                  <a16:creationId xmlns:a16="http://schemas.microsoft.com/office/drawing/2014/main" id="{B9115179-AD0D-5C2D-36D4-AE54817E4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97863" y="1345237"/>
              <a:ext cx="369213" cy="369213"/>
            </a:xfrm>
            <a:prstGeom prst="rect">
              <a:avLst/>
            </a:prstGeom>
          </p:spPr>
        </p:pic>
        <p:cxnSp>
          <p:nvCxnSpPr>
            <p:cNvPr id="14" name="直線矢印コネクタ 77">
              <a:extLst>
                <a:ext uri="{FF2B5EF4-FFF2-40B4-BE49-F238E27FC236}">
                  <a16:creationId xmlns:a16="http://schemas.microsoft.com/office/drawing/2014/main" id="{3960B6EE-24E7-EFE2-51D3-239C6F8A2A2C}"/>
                </a:ext>
              </a:extLst>
            </p:cNvPr>
            <p:cNvCxnSpPr>
              <a:cxnSpLocks/>
              <a:stCxn id="13" idx="1"/>
              <a:endCxn id="8" idx="3"/>
            </p:cNvCxnSpPr>
            <p:nvPr/>
          </p:nvCxnSpPr>
          <p:spPr>
            <a:xfrm flipH="1">
              <a:off x="6819671" y="1529844"/>
              <a:ext cx="47819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グラフィックス 56">
              <a:extLst>
                <a:ext uri="{FF2B5EF4-FFF2-40B4-BE49-F238E27FC236}">
                  <a16:creationId xmlns:a16="http://schemas.microsoft.com/office/drawing/2014/main" id="{BD78BE34-3E1F-81CF-5E48-FD026DD5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20293" y="2040572"/>
              <a:ext cx="383508" cy="383508"/>
            </a:xfrm>
            <a:prstGeom prst="rect">
              <a:avLst/>
            </a:prstGeom>
          </p:spPr>
        </p:pic>
        <p:cxnSp>
          <p:nvCxnSpPr>
            <p:cNvPr id="17" name="直線矢印コネクタ 77">
              <a:extLst>
                <a:ext uri="{FF2B5EF4-FFF2-40B4-BE49-F238E27FC236}">
                  <a16:creationId xmlns:a16="http://schemas.microsoft.com/office/drawing/2014/main" id="{5320D170-2DCF-2050-2B6E-FB8ABBA90738}"/>
                </a:ext>
              </a:extLst>
            </p:cNvPr>
            <p:cNvCxnSpPr>
              <a:cxnSpLocks/>
              <a:stCxn id="16" idx="1"/>
              <a:endCxn id="8" idx="3"/>
            </p:cNvCxnSpPr>
            <p:nvPr/>
          </p:nvCxnSpPr>
          <p:spPr>
            <a:xfrm flipH="1" flipV="1">
              <a:off x="6819671" y="1529845"/>
              <a:ext cx="500622" cy="7024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57">
              <a:extLst>
                <a:ext uri="{FF2B5EF4-FFF2-40B4-BE49-F238E27FC236}">
                  <a16:creationId xmlns:a16="http://schemas.microsoft.com/office/drawing/2014/main" id="{E0C01B66-AA8D-D52E-EC55-345241765B35}"/>
                </a:ext>
              </a:extLst>
            </p:cNvPr>
            <p:cNvSpPr txBox="1"/>
            <p:nvPr/>
          </p:nvSpPr>
          <p:spPr>
            <a:xfrm>
              <a:off x="4437854" y="1713025"/>
              <a:ext cx="102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Batteries</a:t>
              </a:r>
            </a:p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Agent</a:t>
              </a:r>
            </a:p>
          </p:txBody>
        </p:sp>
        <p:pic>
          <p:nvPicPr>
            <p:cNvPr id="19" name="Graphic 18" descr="Azure OpenAI Service logo">
              <a:extLst>
                <a:ext uri="{FF2B5EF4-FFF2-40B4-BE49-F238E27FC236}">
                  <a16:creationId xmlns:a16="http://schemas.microsoft.com/office/drawing/2014/main" id="{D35463F9-5D03-7D87-1AC1-6E04D4CC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85781" y="4017992"/>
              <a:ext cx="326740" cy="326740"/>
            </a:xfrm>
            <a:prstGeom prst="rect">
              <a:avLst/>
            </a:prstGeom>
          </p:spPr>
        </p:pic>
        <p:cxnSp>
          <p:nvCxnSpPr>
            <p:cNvPr id="20" name="直線矢印コネクタ 77">
              <a:extLst>
                <a:ext uri="{FF2B5EF4-FFF2-40B4-BE49-F238E27FC236}">
                  <a16:creationId xmlns:a16="http://schemas.microsoft.com/office/drawing/2014/main" id="{1BF1DD48-B450-12AB-E4F3-30AE5450C90D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5655246" y="3225544"/>
              <a:ext cx="893905" cy="792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76">
              <a:extLst>
                <a:ext uri="{FF2B5EF4-FFF2-40B4-BE49-F238E27FC236}">
                  <a16:creationId xmlns:a16="http://schemas.microsoft.com/office/drawing/2014/main" id="{9779764A-0E89-4354-9DE9-C8A187534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2235" y="3160114"/>
              <a:ext cx="5219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57">
              <a:extLst>
                <a:ext uri="{FF2B5EF4-FFF2-40B4-BE49-F238E27FC236}">
                  <a16:creationId xmlns:a16="http://schemas.microsoft.com/office/drawing/2014/main" id="{313CB3A2-F5CE-30D5-67A3-C21E2348F376}"/>
                </a:ext>
              </a:extLst>
            </p:cNvPr>
            <p:cNvSpPr txBox="1"/>
            <p:nvPr/>
          </p:nvSpPr>
          <p:spPr>
            <a:xfrm>
              <a:off x="5314003" y="3260831"/>
              <a:ext cx="2470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Vector DB</a:t>
              </a:r>
            </a:p>
          </p:txBody>
        </p:sp>
        <p:pic>
          <p:nvPicPr>
            <p:cNvPr id="25" name="グラフィックス 72">
              <a:extLst>
                <a:ext uri="{FF2B5EF4-FFF2-40B4-BE49-F238E27FC236}">
                  <a16:creationId xmlns:a16="http://schemas.microsoft.com/office/drawing/2014/main" id="{D489013A-6121-7BFA-1FEF-62B33669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21001" y="3488813"/>
              <a:ext cx="369213" cy="369213"/>
            </a:xfrm>
            <a:prstGeom prst="rect">
              <a:avLst/>
            </a:prstGeom>
          </p:spPr>
        </p:pic>
        <p:cxnSp>
          <p:nvCxnSpPr>
            <p:cNvPr id="26" name="直線矢印コネクタ 77">
              <a:extLst>
                <a:ext uri="{FF2B5EF4-FFF2-40B4-BE49-F238E27FC236}">
                  <a16:creationId xmlns:a16="http://schemas.microsoft.com/office/drawing/2014/main" id="{1741D7BE-EBD4-2FC9-6DD3-C84EBC34666C}"/>
                </a:ext>
              </a:extLst>
            </p:cNvPr>
            <p:cNvCxnSpPr>
              <a:cxnSpLocks/>
              <a:stCxn id="19" idx="0"/>
              <a:endCxn id="24" idx="2"/>
            </p:cNvCxnSpPr>
            <p:nvPr/>
          </p:nvCxnSpPr>
          <p:spPr>
            <a:xfrm flipV="1">
              <a:off x="6549151" y="3537830"/>
              <a:ext cx="0" cy="480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27" descr="Robot with solid fill">
              <a:extLst>
                <a:ext uri="{FF2B5EF4-FFF2-40B4-BE49-F238E27FC236}">
                  <a16:creationId xmlns:a16="http://schemas.microsoft.com/office/drawing/2014/main" id="{75889E44-C654-875F-149C-C4F740F8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3716" y="2900427"/>
              <a:ext cx="508619" cy="508619"/>
            </a:xfrm>
            <a:prstGeom prst="rect">
              <a:avLst/>
            </a:prstGeom>
          </p:spPr>
        </p:pic>
        <p:pic>
          <p:nvPicPr>
            <p:cNvPr id="29" name="グラフィックス 56">
              <a:extLst>
                <a:ext uri="{FF2B5EF4-FFF2-40B4-BE49-F238E27FC236}">
                  <a16:creationId xmlns:a16="http://schemas.microsoft.com/office/drawing/2014/main" id="{7597B67B-2DB2-D6DE-178F-CE6AC4CE2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78759" y="2946050"/>
              <a:ext cx="383508" cy="383508"/>
            </a:xfrm>
            <a:prstGeom prst="rect">
              <a:avLst/>
            </a:prstGeom>
          </p:spPr>
        </p:pic>
        <p:pic>
          <p:nvPicPr>
            <p:cNvPr id="31" name="グラフィックス 71">
              <a:extLst>
                <a:ext uri="{FF2B5EF4-FFF2-40B4-BE49-F238E27FC236}">
                  <a16:creationId xmlns:a16="http://schemas.microsoft.com/office/drawing/2014/main" id="{57771418-E8FC-F474-2A1C-C2D30ED0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21001" y="4067323"/>
              <a:ext cx="343332" cy="343332"/>
            </a:xfrm>
            <a:prstGeom prst="rect">
              <a:avLst/>
            </a:prstGeom>
          </p:spPr>
        </p:pic>
        <p:pic>
          <p:nvPicPr>
            <p:cNvPr id="32" name="グラフィックス 56">
              <a:extLst>
                <a:ext uri="{FF2B5EF4-FFF2-40B4-BE49-F238E27FC236}">
                  <a16:creationId xmlns:a16="http://schemas.microsoft.com/office/drawing/2014/main" id="{1AA032E3-A813-83BE-38BE-A1DADAAB8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47561" y="2946050"/>
              <a:ext cx="383508" cy="383508"/>
            </a:xfrm>
            <a:prstGeom prst="rect">
              <a:avLst/>
            </a:prstGeom>
          </p:spPr>
        </p:pic>
        <p:cxnSp>
          <p:nvCxnSpPr>
            <p:cNvPr id="34" name="直線矢印コネクタ 77">
              <a:extLst>
                <a:ext uri="{FF2B5EF4-FFF2-40B4-BE49-F238E27FC236}">
                  <a16:creationId xmlns:a16="http://schemas.microsoft.com/office/drawing/2014/main" id="{2A0F419A-D1BC-A9C3-8844-7E59C641DCE1}"/>
                </a:ext>
              </a:extLst>
            </p:cNvPr>
            <p:cNvCxnSpPr>
              <a:cxnSpLocks/>
              <a:stCxn id="35" idx="1"/>
              <a:endCxn id="19" idx="3"/>
            </p:cNvCxnSpPr>
            <p:nvPr/>
          </p:nvCxnSpPr>
          <p:spPr>
            <a:xfrm flipH="1">
              <a:off x="6712521" y="3716800"/>
              <a:ext cx="527273" cy="4645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86">
              <a:extLst>
                <a:ext uri="{FF2B5EF4-FFF2-40B4-BE49-F238E27FC236}">
                  <a16:creationId xmlns:a16="http://schemas.microsoft.com/office/drawing/2014/main" id="{522D35FA-5FB4-1013-3FEC-6439723832B4}"/>
                </a:ext>
              </a:extLst>
            </p:cNvPr>
            <p:cNvSpPr/>
            <p:nvPr/>
          </p:nvSpPr>
          <p:spPr>
            <a:xfrm>
              <a:off x="7239794" y="2925963"/>
              <a:ext cx="544506" cy="158167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pic>
          <p:nvPicPr>
            <p:cNvPr id="37" name="グラフィックス 48">
              <a:extLst>
                <a:ext uri="{FF2B5EF4-FFF2-40B4-BE49-F238E27FC236}">
                  <a16:creationId xmlns:a16="http://schemas.microsoft.com/office/drawing/2014/main" id="{6F5D3829-750F-D6BB-A698-644BE02D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22377" y="4897186"/>
              <a:ext cx="365881" cy="365881"/>
            </a:xfrm>
            <a:prstGeom prst="rect">
              <a:avLst/>
            </a:prstGeom>
          </p:spPr>
        </p:pic>
        <p:pic>
          <p:nvPicPr>
            <p:cNvPr id="38" name="グラフィックス 56">
              <a:extLst>
                <a:ext uri="{FF2B5EF4-FFF2-40B4-BE49-F238E27FC236}">
                  <a16:creationId xmlns:a16="http://schemas.microsoft.com/office/drawing/2014/main" id="{5F8B7FD4-595F-782F-5A42-F95C30036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39443" y="4900163"/>
              <a:ext cx="348317" cy="348317"/>
            </a:xfrm>
            <a:prstGeom prst="rect">
              <a:avLst/>
            </a:prstGeom>
          </p:spPr>
        </p:pic>
        <p:pic>
          <p:nvPicPr>
            <p:cNvPr id="40" name="Graphic 39" descr="Azure OpenAI Service logo">
              <a:extLst>
                <a:ext uri="{FF2B5EF4-FFF2-40B4-BE49-F238E27FC236}">
                  <a16:creationId xmlns:a16="http://schemas.microsoft.com/office/drawing/2014/main" id="{DE8D345E-4354-E848-A7A2-4C867FB14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21289" y="4934418"/>
              <a:ext cx="286718" cy="286718"/>
            </a:xfrm>
            <a:prstGeom prst="rect">
              <a:avLst/>
            </a:prstGeom>
          </p:spPr>
        </p:pic>
        <p:sp>
          <p:nvSpPr>
            <p:cNvPr id="41" name="テキスト ボックス 57">
              <a:extLst>
                <a:ext uri="{FF2B5EF4-FFF2-40B4-BE49-F238E27FC236}">
                  <a16:creationId xmlns:a16="http://schemas.microsoft.com/office/drawing/2014/main" id="{0F45362F-B02D-3409-CB9B-75BB4E647095}"/>
                </a:ext>
              </a:extLst>
            </p:cNvPr>
            <p:cNvSpPr txBox="1"/>
            <p:nvPr/>
          </p:nvSpPr>
          <p:spPr>
            <a:xfrm>
              <a:off x="4354829" y="5133810"/>
              <a:ext cx="1310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Regulations Agent</a:t>
              </a:r>
            </a:p>
          </p:txBody>
        </p:sp>
        <p:pic>
          <p:nvPicPr>
            <p:cNvPr id="46" name="Graphic 45" descr="Robot with solid fill">
              <a:extLst>
                <a:ext uri="{FF2B5EF4-FFF2-40B4-BE49-F238E27FC236}">
                  <a16:creationId xmlns:a16="http://schemas.microsoft.com/office/drawing/2014/main" id="{23B43E54-9F03-B7F6-05D6-876A7A88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49625" y="4713125"/>
              <a:ext cx="508619" cy="508619"/>
            </a:xfrm>
            <a:prstGeom prst="rect">
              <a:avLst/>
            </a:prstGeom>
          </p:spPr>
        </p:pic>
        <p:pic>
          <p:nvPicPr>
            <p:cNvPr id="47" name="グラフィックス 48">
              <a:extLst>
                <a:ext uri="{FF2B5EF4-FFF2-40B4-BE49-F238E27FC236}">
                  <a16:creationId xmlns:a16="http://schemas.microsoft.com/office/drawing/2014/main" id="{AC584DB0-BC4F-BA69-6A85-C4F584C55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664" y="5908074"/>
              <a:ext cx="365881" cy="365881"/>
            </a:xfrm>
            <a:prstGeom prst="rect">
              <a:avLst/>
            </a:prstGeom>
          </p:spPr>
        </p:pic>
        <p:pic>
          <p:nvPicPr>
            <p:cNvPr id="48" name="グラフィックス 56">
              <a:extLst>
                <a:ext uri="{FF2B5EF4-FFF2-40B4-BE49-F238E27FC236}">
                  <a16:creationId xmlns:a16="http://schemas.microsoft.com/office/drawing/2014/main" id="{0F8A7CFB-ED87-B304-17DA-C84D04E73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3730" y="5911051"/>
              <a:ext cx="348317" cy="348317"/>
            </a:xfrm>
            <a:prstGeom prst="rect">
              <a:avLst/>
            </a:prstGeom>
          </p:spPr>
        </p:pic>
        <p:pic>
          <p:nvPicPr>
            <p:cNvPr id="49" name="Graphic 48" descr="Azure OpenAI Service logo">
              <a:extLst>
                <a:ext uri="{FF2B5EF4-FFF2-40B4-BE49-F238E27FC236}">
                  <a16:creationId xmlns:a16="http://schemas.microsoft.com/office/drawing/2014/main" id="{FADE1032-9C8D-FDA7-0FF6-C4FC5D464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45576" y="5945306"/>
              <a:ext cx="286718" cy="286718"/>
            </a:xfrm>
            <a:prstGeom prst="rect">
              <a:avLst/>
            </a:prstGeom>
          </p:spPr>
        </p:pic>
        <p:sp>
          <p:nvSpPr>
            <p:cNvPr id="51" name="テキスト ボックス 57">
              <a:extLst>
                <a:ext uri="{FF2B5EF4-FFF2-40B4-BE49-F238E27FC236}">
                  <a16:creationId xmlns:a16="http://schemas.microsoft.com/office/drawing/2014/main" id="{7564A6D2-2036-C3A9-EAE9-F6B22051B841}"/>
                </a:ext>
              </a:extLst>
            </p:cNvPr>
            <p:cNvSpPr txBox="1"/>
            <p:nvPr/>
          </p:nvSpPr>
          <p:spPr>
            <a:xfrm>
              <a:off x="4289943" y="6056100"/>
              <a:ext cx="1451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System Control Agent</a:t>
              </a:r>
            </a:p>
          </p:txBody>
        </p:sp>
        <p:pic>
          <p:nvPicPr>
            <p:cNvPr id="52" name="Graphic 51" descr="Robot with solid fill">
              <a:extLst>
                <a:ext uri="{FF2B5EF4-FFF2-40B4-BE49-F238E27FC236}">
                  <a16:creationId xmlns:a16="http://schemas.microsoft.com/office/drawing/2014/main" id="{F51F6243-4F6B-9936-AAC1-D2FBE3F6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43840" y="5662979"/>
              <a:ext cx="508619" cy="508619"/>
            </a:xfrm>
            <a:prstGeom prst="rect">
              <a:avLst/>
            </a:prstGeom>
          </p:spPr>
        </p:pic>
        <p:sp>
          <p:nvSpPr>
            <p:cNvPr id="55" name="正方形/長方形 86">
              <a:extLst>
                <a:ext uri="{FF2B5EF4-FFF2-40B4-BE49-F238E27FC236}">
                  <a16:creationId xmlns:a16="http://schemas.microsoft.com/office/drawing/2014/main" id="{C0C4C184-E90F-3467-147C-90DEAAC28E34}"/>
                </a:ext>
              </a:extLst>
            </p:cNvPr>
            <p:cNvSpPr/>
            <p:nvPr/>
          </p:nvSpPr>
          <p:spPr>
            <a:xfrm>
              <a:off x="4501662" y="2775011"/>
              <a:ext cx="3436348" cy="179774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sp>
          <p:nvSpPr>
            <p:cNvPr id="57" name="正方形/長方形 86">
              <a:extLst>
                <a:ext uri="{FF2B5EF4-FFF2-40B4-BE49-F238E27FC236}">
                  <a16:creationId xmlns:a16="http://schemas.microsoft.com/office/drawing/2014/main" id="{40EBE739-12FB-8234-09AE-569833433333}"/>
                </a:ext>
              </a:extLst>
            </p:cNvPr>
            <p:cNvSpPr/>
            <p:nvPr/>
          </p:nvSpPr>
          <p:spPr>
            <a:xfrm>
              <a:off x="4501662" y="4706794"/>
              <a:ext cx="3436348" cy="8444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sp>
          <p:nvSpPr>
            <p:cNvPr id="58" name="正方形/長方形 86">
              <a:extLst>
                <a:ext uri="{FF2B5EF4-FFF2-40B4-BE49-F238E27FC236}">
                  <a16:creationId xmlns:a16="http://schemas.microsoft.com/office/drawing/2014/main" id="{DC5F1631-10D2-F5FC-4F09-5CCBCBBB1C26}"/>
                </a:ext>
              </a:extLst>
            </p:cNvPr>
            <p:cNvSpPr/>
            <p:nvPr/>
          </p:nvSpPr>
          <p:spPr>
            <a:xfrm>
              <a:off x="4501662" y="5677224"/>
              <a:ext cx="3436348" cy="8444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pic>
          <p:nvPicPr>
            <p:cNvPr id="59" name="グラフィックス 48">
              <a:extLst>
                <a:ext uri="{FF2B5EF4-FFF2-40B4-BE49-F238E27FC236}">
                  <a16:creationId xmlns:a16="http://schemas.microsoft.com/office/drawing/2014/main" id="{6CF021B7-81DE-F34C-16BA-EA5D80481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559663" y="3355591"/>
              <a:ext cx="553191" cy="553191"/>
            </a:xfrm>
            <a:prstGeom prst="rect">
              <a:avLst/>
            </a:prstGeom>
          </p:spPr>
        </p:pic>
        <p:pic>
          <p:nvPicPr>
            <p:cNvPr id="61" name="グラフィックス 56">
              <a:extLst>
                <a:ext uri="{FF2B5EF4-FFF2-40B4-BE49-F238E27FC236}">
                  <a16:creationId xmlns:a16="http://schemas.microsoft.com/office/drawing/2014/main" id="{5FAC34FF-9C70-0BD7-C35D-D5BA8E85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02613" y="5334666"/>
              <a:ext cx="467289" cy="467289"/>
            </a:xfrm>
            <a:prstGeom prst="rect">
              <a:avLst/>
            </a:prstGeom>
          </p:spPr>
        </p:pic>
        <p:pic>
          <p:nvPicPr>
            <p:cNvPr id="62" name="グラフィックス 48">
              <a:extLst>
                <a:ext uri="{FF2B5EF4-FFF2-40B4-BE49-F238E27FC236}">
                  <a16:creationId xmlns:a16="http://schemas.microsoft.com/office/drawing/2014/main" id="{40EC0631-9E5B-8D00-76CB-285A45BF2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22431" y="3440203"/>
              <a:ext cx="553191" cy="553191"/>
            </a:xfrm>
            <a:prstGeom prst="rect">
              <a:avLst/>
            </a:prstGeom>
          </p:spPr>
        </p:pic>
        <p:pic>
          <p:nvPicPr>
            <p:cNvPr id="63" name="グラフィックス 48">
              <a:extLst>
                <a:ext uri="{FF2B5EF4-FFF2-40B4-BE49-F238E27FC236}">
                  <a16:creationId xmlns:a16="http://schemas.microsoft.com/office/drawing/2014/main" id="{C83A61F1-6833-74EC-8169-41A494395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08728" y="2972650"/>
              <a:ext cx="365881" cy="365881"/>
            </a:xfrm>
            <a:prstGeom prst="rect">
              <a:avLst/>
            </a:prstGeom>
          </p:spPr>
        </p:pic>
        <p:pic>
          <p:nvPicPr>
            <p:cNvPr id="64" name="グラフィックス 48">
              <a:extLst>
                <a:ext uri="{FF2B5EF4-FFF2-40B4-BE49-F238E27FC236}">
                  <a16:creationId xmlns:a16="http://schemas.microsoft.com/office/drawing/2014/main" id="{BC8E7FF1-504A-8566-0598-80C6B43C0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72718" y="1357888"/>
              <a:ext cx="365881" cy="365881"/>
            </a:xfrm>
            <a:prstGeom prst="rect">
              <a:avLst/>
            </a:prstGeom>
          </p:spPr>
        </p:pic>
        <p:cxnSp>
          <p:nvCxnSpPr>
            <p:cNvPr id="65" name="直線矢印コネクタ 77">
              <a:extLst>
                <a:ext uri="{FF2B5EF4-FFF2-40B4-BE49-F238E27FC236}">
                  <a16:creationId xmlns:a16="http://schemas.microsoft.com/office/drawing/2014/main" id="{0B16ADE0-4A27-5420-34D6-74B920CD21ED}"/>
                </a:ext>
              </a:extLst>
            </p:cNvPr>
            <p:cNvCxnSpPr>
              <a:cxnSpLocks/>
              <a:stCxn id="59" idx="3"/>
              <a:endCxn id="54" idx="1"/>
            </p:cNvCxnSpPr>
            <p:nvPr/>
          </p:nvCxnSpPr>
          <p:spPr>
            <a:xfrm flipV="1">
              <a:off x="3112854" y="1950582"/>
              <a:ext cx="1388808" cy="16816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7">
              <a:extLst>
                <a:ext uri="{FF2B5EF4-FFF2-40B4-BE49-F238E27FC236}">
                  <a16:creationId xmlns:a16="http://schemas.microsoft.com/office/drawing/2014/main" id="{35575687-1D7F-5A60-DA65-03128A13B08D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3108493" y="3632186"/>
              <a:ext cx="1393169" cy="416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7">
              <a:extLst>
                <a:ext uri="{FF2B5EF4-FFF2-40B4-BE49-F238E27FC236}">
                  <a16:creationId xmlns:a16="http://schemas.microsoft.com/office/drawing/2014/main" id="{4AF463D6-C2D2-04F3-7E06-FCB2EDCC7F7D}"/>
                </a:ext>
              </a:extLst>
            </p:cNvPr>
            <p:cNvCxnSpPr>
              <a:cxnSpLocks/>
              <a:stCxn id="59" idx="3"/>
              <a:endCxn id="57" idx="1"/>
            </p:cNvCxnSpPr>
            <p:nvPr/>
          </p:nvCxnSpPr>
          <p:spPr>
            <a:xfrm>
              <a:off x="3112854" y="3632187"/>
              <a:ext cx="1388808" cy="14968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77">
              <a:extLst>
                <a:ext uri="{FF2B5EF4-FFF2-40B4-BE49-F238E27FC236}">
                  <a16:creationId xmlns:a16="http://schemas.microsoft.com/office/drawing/2014/main" id="{9C785BF4-6744-0614-B5E6-D045CACD8426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3112853" y="3626813"/>
              <a:ext cx="1388809" cy="2472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77">
              <a:extLst>
                <a:ext uri="{FF2B5EF4-FFF2-40B4-BE49-F238E27FC236}">
                  <a16:creationId xmlns:a16="http://schemas.microsoft.com/office/drawing/2014/main" id="{A9CE5510-7A59-EB90-C5E7-1F2799DB9EEB}"/>
                </a:ext>
              </a:extLst>
            </p:cNvPr>
            <p:cNvCxnSpPr>
              <a:cxnSpLocks/>
              <a:stCxn id="59" idx="2"/>
              <a:endCxn id="61" idx="0"/>
            </p:cNvCxnSpPr>
            <p:nvPr/>
          </p:nvCxnSpPr>
          <p:spPr>
            <a:xfrm flipH="1">
              <a:off x="2836258" y="3908782"/>
              <a:ext cx="1" cy="1425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グラフィックス 79">
              <a:extLst>
                <a:ext uri="{FF2B5EF4-FFF2-40B4-BE49-F238E27FC236}">
                  <a16:creationId xmlns:a16="http://schemas.microsoft.com/office/drawing/2014/main" id="{855A8F47-6DC9-3AAB-486A-BB00CB2C7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43172" y="3355591"/>
              <a:ext cx="543984" cy="543984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F7FEAC92-3F64-3739-2A98-33288BC0A423}"/>
                </a:ext>
              </a:extLst>
            </p:cNvPr>
            <p:cNvGrpSpPr/>
            <p:nvPr/>
          </p:nvGrpSpPr>
          <p:grpSpPr>
            <a:xfrm>
              <a:off x="1416099" y="3908782"/>
              <a:ext cx="410972" cy="595087"/>
              <a:chOff x="865444" y="4868679"/>
              <a:chExt cx="595313" cy="862013"/>
            </a:xfrm>
          </p:grpSpPr>
          <p:sp>
            <p:nvSpPr>
              <p:cNvPr id="95" name="Freeform 166">
                <a:extLst>
                  <a:ext uri="{FF2B5EF4-FFF2-40B4-BE49-F238E27FC236}">
                    <a16:creationId xmlns:a16="http://schemas.microsoft.com/office/drawing/2014/main" id="{7DCD250C-2021-1E4E-D6FD-02F200393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44" y="5065529"/>
                <a:ext cx="100013" cy="117475"/>
              </a:xfrm>
              <a:custGeom>
                <a:avLst/>
                <a:gdLst>
                  <a:gd name="T0" fmla="*/ 6 w 29"/>
                  <a:gd name="T1" fmla="*/ 34 h 34"/>
                  <a:gd name="T2" fmla="*/ 29 w 29"/>
                  <a:gd name="T3" fmla="*/ 34 h 34"/>
                  <a:gd name="T4" fmla="*/ 29 w 29"/>
                  <a:gd name="T5" fmla="*/ 0 h 34"/>
                  <a:gd name="T6" fmla="*/ 6 w 29"/>
                  <a:gd name="T7" fmla="*/ 0 h 34"/>
                  <a:gd name="T8" fmla="*/ 0 w 29"/>
                  <a:gd name="T9" fmla="*/ 6 h 34"/>
                  <a:gd name="T10" fmla="*/ 0 w 29"/>
                  <a:gd name="T11" fmla="*/ 28 h 34"/>
                  <a:gd name="T12" fmla="*/ 6 w 29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4">
                    <a:moveTo>
                      <a:pt x="6" y="34"/>
                    </a:move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167">
                <a:extLst>
                  <a:ext uri="{FF2B5EF4-FFF2-40B4-BE49-F238E27FC236}">
                    <a16:creationId xmlns:a16="http://schemas.microsoft.com/office/drawing/2014/main" id="{4061F82D-EBA8-6A10-FD8F-FB1E64EBE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544" y="5183004"/>
                <a:ext cx="38100" cy="12382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168">
                <a:extLst>
                  <a:ext uri="{FF2B5EF4-FFF2-40B4-BE49-F238E27FC236}">
                    <a16:creationId xmlns:a16="http://schemas.microsoft.com/office/drawing/2014/main" id="{F7AD0B5D-10A5-ABD0-7AD7-973B094BE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544" y="5183004"/>
                <a:ext cx="38100" cy="41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169">
                <a:extLst>
                  <a:ext uri="{FF2B5EF4-FFF2-40B4-BE49-F238E27FC236}">
                    <a16:creationId xmlns:a16="http://schemas.microsoft.com/office/drawing/2014/main" id="{B67D6B35-5190-992C-A9BA-434FDD81C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544" y="5375092"/>
                <a:ext cx="38100" cy="9048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170">
                <a:extLst>
                  <a:ext uri="{FF2B5EF4-FFF2-40B4-BE49-F238E27FC236}">
                    <a16:creationId xmlns:a16="http://schemas.microsoft.com/office/drawing/2014/main" id="{1697CF13-3CF7-DDA5-7A55-8C663AF01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544" y="5375092"/>
                <a:ext cx="38100" cy="42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71">
                <a:extLst>
                  <a:ext uri="{FF2B5EF4-FFF2-40B4-BE49-F238E27FC236}">
                    <a16:creationId xmlns:a16="http://schemas.microsoft.com/office/drawing/2014/main" id="{FF23C84F-31E2-65EF-80A9-A8BE23FA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144" y="5251267"/>
                <a:ext cx="84138" cy="123825"/>
              </a:xfrm>
              <a:custGeom>
                <a:avLst/>
                <a:gdLst>
                  <a:gd name="T0" fmla="*/ 24 w 24"/>
                  <a:gd name="T1" fmla="*/ 29 h 36"/>
                  <a:gd name="T2" fmla="*/ 17 w 24"/>
                  <a:gd name="T3" fmla="*/ 36 h 36"/>
                  <a:gd name="T4" fmla="*/ 7 w 24"/>
                  <a:gd name="T5" fmla="*/ 36 h 36"/>
                  <a:gd name="T6" fmla="*/ 0 w 24"/>
                  <a:gd name="T7" fmla="*/ 29 h 36"/>
                  <a:gd name="T8" fmla="*/ 0 w 24"/>
                  <a:gd name="T9" fmla="*/ 7 h 36"/>
                  <a:gd name="T10" fmla="*/ 7 w 24"/>
                  <a:gd name="T11" fmla="*/ 0 h 36"/>
                  <a:gd name="T12" fmla="*/ 17 w 24"/>
                  <a:gd name="T13" fmla="*/ 0 h 36"/>
                  <a:gd name="T14" fmla="*/ 24 w 24"/>
                  <a:gd name="T15" fmla="*/ 7 h 36"/>
                  <a:gd name="T16" fmla="*/ 24 w 24"/>
                  <a:gd name="T17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6">
                    <a:moveTo>
                      <a:pt x="24" y="29"/>
                    </a:moveTo>
                    <a:cubicBezTo>
                      <a:pt x="24" y="32"/>
                      <a:pt x="21" y="36"/>
                      <a:pt x="1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3" y="36"/>
                      <a:pt x="0" y="32"/>
                      <a:pt x="0" y="2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4" y="4"/>
                      <a:pt x="24" y="7"/>
                    </a:cubicBezTo>
                    <a:lnTo>
                      <a:pt x="24" y="2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172">
                <a:extLst>
                  <a:ext uri="{FF2B5EF4-FFF2-40B4-BE49-F238E27FC236}">
                    <a16:creationId xmlns:a16="http://schemas.microsoft.com/office/drawing/2014/main" id="{B8CB4DBC-0E55-C806-C85D-90CA03195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119" y="5244917"/>
                <a:ext cx="214313" cy="11747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173">
                <a:extLst>
                  <a:ext uri="{FF2B5EF4-FFF2-40B4-BE49-F238E27FC236}">
                    <a16:creationId xmlns:a16="http://schemas.microsoft.com/office/drawing/2014/main" id="{02608DA0-75B4-5D63-2360-A4D9C63DD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119" y="5221104"/>
                <a:ext cx="214313" cy="238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174">
                <a:extLst>
                  <a:ext uri="{FF2B5EF4-FFF2-40B4-BE49-F238E27FC236}">
                    <a16:creationId xmlns:a16="http://schemas.microsoft.com/office/drawing/2014/main" id="{531A22B3-A417-476D-03F8-D1632145D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457" y="5024254"/>
                <a:ext cx="392113" cy="2000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75">
                <a:extLst>
                  <a:ext uri="{FF2B5EF4-FFF2-40B4-BE49-F238E27FC236}">
                    <a16:creationId xmlns:a16="http://schemas.microsoft.com/office/drawing/2014/main" id="{929EF224-4A7B-01BD-C072-EA47301D1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482" y="4903604"/>
                <a:ext cx="255588" cy="127000"/>
              </a:xfrm>
              <a:custGeom>
                <a:avLst/>
                <a:gdLst>
                  <a:gd name="T0" fmla="*/ 37 w 74"/>
                  <a:gd name="T1" fmla="*/ 0 h 37"/>
                  <a:gd name="T2" fmla="*/ 0 w 74"/>
                  <a:gd name="T3" fmla="*/ 37 h 37"/>
                  <a:gd name="T4" fmla="*/ 74 w 74"/>
                  <a:gd name="T5" fmla="*/ 37 h 37"/>
                  <a:gd name="T6" fmla="*/ 37 w 7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37">
                    <a:moveTo>
                      <a:pt x="37" y="0"/>
                    </a:moveTo>
                    <a:cubicBezTo>
                      <a:pt x="17" y="0"/>
                      <a:pt x="0" y="16"/>
                      <a:pt x="0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6"/>
                      <a:pt x="57" y="0"/>
                      <a:pt x="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176">
                <a:extLst>
                  <a:ext uri="{FF2B5EF4-FFF2-40B4-BE49-F238E27FC236}">
                    <a16:creationId xmlns:a16="http://schemas.microsoft.com/office/drawing/2014/main" id="{469270AF-B443-AB19-3E74-DC73499F8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107" y="4962342"/>
                <a:ext cx="34925" cy="33338"/>
              </a:xfrm>
              <a:prstGeom prst="ellipse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177">
                <a:extLst>
                  <a:ext uri="{FF2B5EF4-FFF2-40B4-BE49-F238E27FC236}">
                    <a16:creationId xmlns:a16="http://schemas.microsoft.com/office/drawing/2014/main" id="{72178377-869E-66F4-A399-DCA2DDB64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519" y="4962342"/>
                <a:ext cx="34925" cy="33338"/>
              </a:xfrm>
              <a:prstGeom prst="ellipse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78">
                <a:extLst>
                  <a:ext uri="{FF2B5EF4-FFF2-40B4-BE49-F238E27FC236}">
                    <a16:creationId xmlns:a16="http://schemas.microsoft.com/office/drawing/2014/main" id="{48688083-BDAD-4868-5A86-7207CF22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769" y="5082992"/>
                <a:ext cx="220663" cy="82550"/>
              </a:xfrm>
              <a:custGeom>
                <a:avLst/>
                <a:gdLst>
                  <a:gd name="T0" fmla="*/ 64 w 64"/>
                  <a:gd name="T1" fmla="*/ 12 h 24"/>
                  <a:gd name="T2" fmla="*/ 52 w 64"/>
                  <a:gd name="T3" fmla="*/ 24 h 24"/>
                  <a:gd name="T4" fmla="*/ 12 w 64"/>
                  <a:gd name="T5" fmla="*/ 24 h 24"/>
                  <a:gd name="T6" fmla="*/ 0 w 64"/>
                  <a:gd name="T7" fmla="*/ 12 h 24"/>
                  <a:gd name="T8" fmla="*/ 12 w 64"/>
                  <a:gd name="T9" fmla="*/ 0 h 24"/>
                  <a:gd name="T10" fmla="*/ 52 w 64"/>
                  <a:gd name="T11" fmla="*/ 0 h 24"/>
                  <a:gd name="T12" fmla="*/ 64 w 6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4">
                    <a:moveTo>
                      <a:pt x="64" y="12"/>
                    </a:moveTo>
                    <a:cubicBezTo>
                      <a:pt x="64" y="19"/>
                      <a:pt x="59" y="24"/>
                      <a:pt x="5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9" y="0"/>
                      <a:pt x="64" y="6"/>
                      <a:pt x="64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79">
                <a:extLst>
                  <a:ext uri="{FF2B5EF4-FFF2-40B4-BE49-F238E27FC236}">
                    <a16:creationId xmlns:a16="http://schemas.microsoft.com/office/drawing/2014/main" id="{506EB07E-D860-3216-6A5A-6288B8939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957" y="5103629"/>
                <a:ext cx="11113" cy="47625"/>
              </a:xfrm>
              <a:custGeom>
                <a:avLst/>
                <a:gdLst>
                  <a:gd name="T0" fmla="*/ 3 w 3"/>
                  <a:gd name="T1" fmla="*/ 13 h 14"/>
                  <a:gd name="T2" fmla="*/ 2 w 3"/>
                  <a:gd name="T3" fmla="*/ 14 h 14"/>
                  <a:gd name="T4" fmla="*/ 0 w 3"/>
                  <a:gd name="T5" fmla="*/ 13 h 14"/>
                  <a:gd name="T6" fmla="*/ 0 w 3"/>
                  <a:gd name="T7" fmla="*/ 1 h 14"/>
                  <a:gd name="T8" fmla="*/ 2 w 3"/>
                  <a:gd name="T9" fmla="*/ 0 h 14"/>
                  <a:gd name="T10" fmla="*/ 3 w 3"/>
                  <a:gd name="T11" fmla="*/ 1 h 14"/>
                  <a:gd name="T12" fmla="*/ 3 w 3"/>
                  <a:gd name="T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3" y="13"/>
                    </a:moveTo>
                    <a:cubicBezTo>
                      <a:pt x="3" y="14"/>
                      <a:pt x="3" y="14"/>
                      <a:pt x="2" y="14"/>
                    </a:cubicBezTo>
                    <a:cubicBezTo>
                      <a:pt x="1" y="14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lnTo>
                      <a:pt x="3" y="13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80">
                <a:extLst>
                  <a:ext uri="{FF2B5EF4-FFF2-40B4-BE49-F238E27FC236}">
                    <a16:creationId xmlns:a16="http://schemas.microsoft.com/office/drawing/2014/main" id="{6F0CAEA2-5ECE-92F4-840C-1BD9E497B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144" y="5103629"/>
                <a:ext cx="9525" cy="47625"/>
              </a:xfrm>
              <a:custGeom>
                <a:avLst/>
                <a:gdLst>
                  <a:gd name="T0" fmla="*/ 3 w 3"/>
                  <a:gd name="T1" fmla="*/ 13 h 14"/>
                  <a:gd name="T2" fmla="*/ 2 w 3"/>
                  <a:gd name="T3" fmla="*/ 14 h 14"/>
                  <a:gd name="T4" fmla="*/ 0 w 3"/>
                  <a:gd name="T5" fmla="*/ 13 h 14"/>
                  <a:gd name="T6" fmla="*/ 0 w 3"/>
                  <a:gd name="T7" fmla="*/ 1 h 14"/>
                  <a:gd name="T8" fmla="*/ 2 w 3"/>
                  <a:gd name="T9" fmla="*/ 0 h 14"/>
                  <a:gd name="T10" fmla="*/ 3 w 3"/>
                  <a:gd name="T11" fmla="*/ 1 h 14"/>
                  <a:gd name="T12" fmla="*/ 3 w 3"/>
                  <a:gd name="T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3" y="13"/>
                    </a:moveTo>
                    <a:cubicBezTo>
                      <a:pt x="3" y="14"/>
                      <a:pt x="3" y="14"/>
                      <a:pt x="2" y="14"/>
                    </a:cubicBezTo>
                    <a:cubicBezTo>
                      <a:pt x="1" y="14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lnTo>
                      <a:pt x="3" y="13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81">
                <a:extLst>
                  <a:ext uri="{FF2B5EF4-FFF2-40B4-BE49-F238E27FC236}">
                    <a16:creationId xmlns:a16="http://schemas.microsoft.com/office/drawing/2014/main" id="{53523829-F9FD-10CC-BCB2-F19A6AD9C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332" y="5103629"/>
                <a:ext cx="9525" cy="47625"/>
              </a:xfrm>
              <a:custGeom>
                <a:avLst/>
                <a:gdLst>
                  <a:gd name="T0" fmla="*/ 3 w 3"/>
                  <a:gd name="T1" fmla="*/ 13 h 14"/>
                  <a:gd name="T2" fmla="*/ 2 w 3"/>
                  <a:gd name="T3" fmla="*/ 14 h 14"/>
                  <a:gd name="T4" fmla="*/ 0 w 3"/>
                  <a:gd name="T5" fmla="*/ 13 h 14"/>
                  <a:gd name="T6" fmla="*/ 0 w 3"/>
                  <a:gd name="T7" fmla="*/ 1 h 14"/>
                  <a:gd name="T8" fmla="*/ 2 w 3"/>
                  <a:gd name="T9" fmla="*/ 0 h 14"/>
                  <a:gd name="T10" fmla="*/ 3 w 3"/>
                  <a:gd name="T11" fmla="*/ 1 h 14"/>
                  <a:gd name="T12" fmla="*/ 3 w 3"/>
                  <a:gd name="T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3" y="13"/>
                    </a:moveTo>
                    <a:cubicBezTo>
                      <a:pt x="3" y="14"/>
                      <a:pt x="2" y="14"/>
                      <a:pt x="2" y="14"/>
                    </a:cubicBezTo>
                    <a:cubicBezTo>
                      <a:pt x="1" y="14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lnTo>
                      <a:pt x="3" y="13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82">
                <a:extLst>
                  <a:ext uri="{FF2B5EF4-FFF2-40B4-BE49-F238E27FC236}">
                    <a16:creationId xmlns:a16="http://schemas.microsoft.com/office/drawing/2014/main" id="{67BC53E8-931A-1DEC-5379-294177FDC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932" y="5103629"/>
                <a:ext cx="11113" cy="47625"/>
              </a:xfrm>
              <a:custGeom>
                <a:avLst/>
                <a:gdLst>
                  <a:gd name="T0" fmla="*/ 3 w 3"/>
                  <a:gd name="T1" fmla="*/ 13 h 14"/>
                  <a:gd name="T2" fmla="*/ 2 w 3"/>
                  <a:gd name="T3" fmla="*/ 14 h 14"/>
                  <a:gd name="T4" fmla="*/ 0 w 3"/>
                  <a:gd name="T5" fmla="*/ 13 h 14"/>
                  <a:gd name="T6" fmla="*/ 0 w 3"/>
                  <a:gd name="T7" fmla="*/ 1 h 14"/>
                  <a:gd name="T8" fmla="*/ 2 w 3"/>
                  <a:gd name="T9" fmla="*/ 0 h 14"/>
                  <a:gd name="T10" fmla="*/ 3 w 3"/>
                  <a:gd name="T11" fmla="*/ 1 h 14"/>
                  <a:gd name="T12" fmla="*/ 3 w 3"/>
                  <a:gd name="T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3" y="13"/>
                    </a:moveTo>
                    <a:cubicBezTo>
                      <a:pt x="3" y="14"/>
                      <a:pt x="2" y="14"/>
                      <a:pt x="2" y="14"/>
                    </a:cubicBezTo>
                    <a:cubicBezTo>
                      <a:pt x="1" y="14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lnTo>
                      <a:pt x="3" y="13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83">
                <a:extLst>
                  <a:ext uri="{FF2B5EF4-FFF2-40B4-BE49-F238E27FC236}">
                    <a16:creationId xmlns:a16="http://schemas.microsoft.com/office/drawing/2014/main" id="{A4F85E37-D1B0-8DDC-CC0F-E50B0FCA3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57" y="5103629"/>
                <a:ext cx="11113" cy="47625"/>
              </a:xfrm>
              <a:custGeom>
                <a:avLst/>
                <a:gdLst>
                  <a:gd name="T0" fmla="*/ 3 w 3"/>
                  <a:gd name="T1" fmla="*/ 13 h 14"/>
                  <a:gd name="T2" fmla="*/ 1 w 3"/>
                  <a:gd name="T3" fmla="*/ 14 h 14"/>
                  <a:gd name="T4" fmla="*/ 0 w 3"/>
                  <a:gd name="T5" fmla="*/ 13 h 14"/>
                  <a:gd name="T6" fmla="*/ 0 w 3"/>
                  <a:gd name="T7" fmla="*/ 1 h 14"/>
                  <a:gd name="T8" fmla="*/ 1 w 3"/>
                  <a:gd name="T9" fmla="*/ 0 h 14"/>
                  <a:gd name="T10" fmla="*/ 3 w 3"/>
                  <a:gd name="T11" fmla="*/ 1 h 14"/>
                  <a:gd name="T12" fmla="*/ 3 w 3"/>
                  <a:gd name="T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4">
                    <a:moveTo>
                      <a:pt x="3" y="13"/>
                    </a:moveTo>
                    <a:cubicBezTo>
                      <a:pt x="3" y="14"/>
                      <a:pt x="2" y="14"/>
                      <a:pt x="1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lnTo>
                      <a:pt x="3" y="13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84">
                <a:extLst>
                  <a:ext uri="{FF2B5EF4-FFF2-40B4-BE49-F238E27FC236}">
                    <a16:creationId xmlns:a16="http://schemas.microsoft.com/office/drawing/2014/main" id="{DFD52361-B84A-F8CC-C4CE-96D41BC3F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344" y="5103629"/>
                <a:ext cx="6350" cy="47625"/>
              </a:xfrm>
              <a:custGeom>
                <a:avLst/>
                <a:gdLst>
                  <a:gd name="T0" fmla="*/ 2 w 2"/>
                  <a:gd name="T1" fmla="*/ 13 h 14"/>
                  <a:gd name="T2" fmla="*/ 1 w 2"/>
                  <a:gd name="T3" fmla="*/ 14 h 14"/>
                  <a:gd name="T4" fmla="*/ 0 w 2"/>
                  <a:gd name="T5" fmla="*/ 13 h 14"/>
                  <a:gd name="T6" fmla="*/ 0 w 2"/>
                  <a:gd name="T7" fmla="*/ 1 h 14"/>
                  <a:gd name="T8" fmla="*/ 1 w 2"/>
                  <a:gd name="T9" fmla="*/ 0 h 14"/>
                  <a:gd name="T10" fmla="*/ 2 w 2"/>
                  <a:gd name="T11" fmla="*/ 1 h 14"/>
                  <a:gd name="T12" fmla="*/ 2 w 2"/>
                  <a:gd name="T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2" y="13"/>
                    </a:moveTo>
                    <a:cubicBezTo>
                      <a:pt x="2" y="14"/>
                      <a:pt x="2" y="14"/>
                      <a:pt x="1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85">
                <a:extLst>
                  <a:ext uri="{FF2B5EF4-FFF2-40B4-BE49-F238E27FC236}">
                    <a16:creationId xmlns:a16="http://schemas.microsoft.com/office/drawing/2014/main" id="{09EB0B56-DE5E-259C-FF0E-161FEC33E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532" y="5103629"/>
                <a:ext cx="6350" cy="47625"/>
              </a:xfrm>
              <a:custGeom>
                <a:avLst/>
                <a:gdLst>
                  <a:gd name="T0" fmla="*/ 2 w 2"/>
                  <a:gd name="T1" fmla="*/ 13 h 14"/>
                  <a:gd name="T2" fmla="*/ 1 w 2"/>
                  <a:gd name="T3" fmla="*/ 14 h 14"/>
                  <a:gd name="T4" fmla="*/ 0 w 2"/>
                  <a:gd name="T5" fmla="*/ 13 h 14"/>
                  <a:gd name="T6" fmla="*/ 0 w 2"/>
                  <a:gd name="T7" fmla="*/ 1 h 14"/>
                  <a:gd name="T8" fmla="*/ 1 w 2"/>
                  <a:gd name="T9" fmla="*/ 0 h 14"/>
                  <a:gd name="T10" fmla="*/ 2 w 2"/>
                  <a:gd name="T11" fmla="*/ 1 h 14"/>
                  <a:gd name="T12" fmla="*/ 2 w 2"/>
                  <a:gd name="T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4">
                    <a:moveTo>
                      <a:pt x="2" y="13"/>
                    </a:moveTo>
                    <a:cubicBezTo>
                      <a:pt x="2" y="14"/>
                      <a:pt x="2" y="14"/>
                      <a:pt x="1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86">
                <a:extLst>
                  <a:ext uri="{FF2B5EF4-FFF2-40B4-BE49-F238E27FC236}">
                    <a16:creationId xmlns:a16="http://schemas.microsoft.com/office/drawing/2014/main" id="{149540BA-21CC-2255-24DD-9ADAB9C23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907" y="5348104"/>
                <a:ext cx="301625" cy="85725"/>
              </a:xfrm>
              <a:custGeom>
                <a:avLst/>
                <a:gdLst>
                  <a:gd name="T0" fmla="*/ 7 w 87"/>
                  <a:gd name="T1" fmla="*/ 25 h 25"/>
                  <a:gd name="T2" fmla="*/ 0 w 87"/>
                  <a:gd name="T3" fmla="*/ 18 h 25"/>
                  <a:gd name="T4" fmla="*/ 0 w 87"/>
                  <a:gd name="T5" fmla="*/ 7 h 25"/>
                  <a:gd name="T6" fmla="*/ 7 w 87"/>
                  <a:gd name="T7" fmla="*/ 0 h 25"/>
                  <a:gd name="T8" fmla="*/ 80 w 87"/>
                  <a:gd name="T9" fmla="*/ 0 h 25"/>
                  <a:gd name="T10" fmla="*/ 87 w 87"/>
                  <a:gd name="T11" fmla="*/ 7 h 25"/>
                  <a:gd name="T12" fmla="*/ 87 w 87"/>
                  <a:gd name="T13" fmla="*/ 18 h 25"/>
                  <a:gd name="T14" fmla="*/ 80 w 87"/>
                  <a:gd name="T15" fmla="*/ 25 h 25"/>
                  <a:gd name="T16" fmla="*/ 7 w 87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25">
                    <a:moveTo>
                      <a:pt x="7" y="25"/>
                    </a:moveTo>
                    <a:cubicBezTo>
                      <a:pt x="3" y="25"/>
                      <a:pt x="0" y="21"/>
                      <a:pt x="0" y="1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4" y="0"/>
                      <a:pt x="87" y="3"/>
                      <a:pt x="87" y="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21"/>
                      <a:pt x="84" y="25"/>
                      <a:pt x="80" y="25"/>
                    </a:cubicBezTo>
                    <a:lnTo>
                      <a:pt x="7" y="2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187">
                <a:extLst>
                  <a:ext uri="{FF2B5EF4-FFF2-40B4-BE49-F238E27FC236}">
                    <a16:creationId xmlns:a16="http://schemas.microsoft.com/office/drawing/2014/main" id="{442D9AA0-6389-5558-B983-EB79CC569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469" y="5430654"/>
                <a:ext cx="38100" cy="2460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Rectangle 188">
                <a:extLst>
                  <a:ext uri="{FF2B5EF4-FFF2-40B4-BE49-F238E27FC236}">
                    <a16:creationId xmlns:a16="http://schemas.microsoft.com/office/drawing/2014/main" id="{8296AA39-344F-CBBE-C9EE-53C604A26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469" y="5430654"/>
                <a:ext cx="38100" cy="46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Rectangle 189">
                <a:extLst>
                  <a:ext uri="{FF2B5EF4-FFF2-40B4-BE49-F238E27FC236}">
                    <a16:creationId xmlns:a16="http://schemas.microsoft.com/office/drawing/2014/main" id="{B1A657A1-CFE7-6D8D-8426-469657708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332" y="5430654"/>
                <a:ext cx="38100" cy="2460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Rectangle 190">
                <a:extLst>
                  <a:ext uri="{FF2B5EF4-FFF2-40B4-BE49-F238E27FC236}">
                    <a16:creationId xmlns:a16="http://schemas.microsoft.com/office/drawing/2014/main" id="{F0A8114E-09B4-0BF8-AE20-4DD54C8E0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332" y="5430654"/>
                <a:ext cx="38100" cy="46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91">
                <a:extLst>
                  <a:ext uri="{FF2B5EF4-FFF2-40B4-BE49-F238E27FC236}">
                    <a16:creationId xmlns:a16="http://schemas.microsoft.com/office/drawing/2014/main" id="{1C653494-A453-6F6A-EF65-C61C58C1A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007" y="4965517"/>
                <a:ext cx="23813" cy="44450"/>
              </a:xfrm>
              <a:custGeom>
                <a:avLst/>
                <a:gdLst>
                  <a:gd name="T0" fmla="*/ 0 w 7"/>
                  <a:gd name="T1" fmla="*/ 0 h 13"/>
                  <a:gd name="T2" fmla="*/ 0 w 7"/>
                  <a:gd name="T3" fmla="*/ 0 h 13"/>
                  <a:gd name="T4" fmla="*/ 0 w 7"/>
                  <a:gd name="T5" fmla="*/ 13 h 13"/>
                  <a:gd name="T6" fmla="*/ 0 w 7"/>
                  <a:gd name="T7" fmla="*/ 13 h 13"/>
                  <a:gd name="T8" fmla="*/ 7 w 7"/>
                  <a:gd name="T9" fmla="*/ 7 h 13"/>
                  <a:gd name="T10" fmla="*/ 0 w 7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7" y="10"/>
                      <a:pt x="7" y="7"/>
                    </a:cubicBezTo>
                    <a:cubicBezTo>
                      <a:pt x="7" y="3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Rectangle 192">
                <a:extLst>
                  <a:ext uri="{FF2B5EF4-FFF2-40B4-BE49-F238E27FC236}">
                    <a16:creationId xmlns:a16="http://schemas.microsoft.com/office/drawing/2014/main" id="{B5CB4622-C885-6907-066B-1CE646C5E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007" y="4868679"/>
                <a:ext cx="6350" cy="12065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93">
                <a:extLst>
                  <a:ext uri="{FF2B5EF4-FFF2-40B4-BE49-F238E27FC236}">
                    <a16:creationId xmlns:a16="http://schemas.microsoft.com/office/drawing/2014/main" id="{E0731A05-F499-84E8-CC92-FAFBBD014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732" y="4965517"/>
                <a:ext cx="25400" cy="44450"/>
              </a:xfrm>
              <a:custGeom>
                <a:avLst/>
                <a:gdLst>
                  <a:gd name="T0" fmla="*/ 7 w 7"/>
                  <a:gd name="T1" fmla="*/ 0 h 13"/>
                  <a:gd name="T2" fmla="*/ 7 w 7"/>
                  <a:gd name="T3" fmla="*/ 0 h 13"/>
                  <a:gd name="T4" fmla="*/ 7 w 7"/>
                  <a:gd name="T5" fmla="*/ 13 h 13"/>
                  <a:gd name="T6" fmla="*/ 7 w 7"/>
                  <a:gd name="T7" fmla="*/ 13 h 13"/>
                  <a:gd name="T8" fmla="*/ 0 w 7"/>
                  <a:gd name="T9" fmla="*/ 7 h 13"/>
                  <a:gd name="T10" fmla="*/ 7 w 7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3" y="13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Rectangle 194">
                <a:extLst>
                  <a:ext uri="{FF2B5EF4-FFF2-40B4-BE49-F238E27FC236}">
                    <a16:creationId xmlns:a16="http://schemas.microsoft.com/office/drawing/2014/main" id="{4435E88F-D1FF-E6E5-1347-09019AD44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194" y="4868679"/>
                <a:ext cx="7938" cy="12065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95">
                <a:extLst>
                  <a:ext uri="{FF2B5EF4-FFF2-40B4-BE49-F238E27FC236}">
                    <a16:creationId xmlns:a16="http://schemas.microsoft.com/office/drawing/2014/main" id="{D730824F-3F1A-733C-0FF0-D7001FE56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194" y="5665604"/>
                <a:ext cx="122238" cy="41275"/>
              </a:xfrm>
              <a:custGeom>
                <a:avLst/>
                <a:gdLst>
                  <a:gd name="T0" fmla="*/ 35 w 35"/>
                  <a:gd name="T1" fmla="*/ 12 h 12"/>
                  <a:gd name="T2" fmla="*/ 22 w 35"/>
                  <a:gd name="T3" fmla="*/ 0 h 12"/>
                  <a:gd name="T4" fmla="*/ 13 w 35"/>
                  <a:gd name="T5" fmla="*/ 0 h 12"/>
                  <a:gd name="T6" fmla="*/ 0 w 35"/>
                  <a:gd name="T7" fmla="*/ 12 h 12"/>
                  <a:gd name="T8" fmla="*/ 35 w 35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2">
                    <a:moveTo>
                      <a:pt x="35" y="12"/>
                    </a:moveTo>
                    <a:cubicBezTo>
                      <a:pt x="34" y="6"/>
                      <a:pt x="29" y="0"/>
                      <a:pt x="2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lnTo>
                      <a:pt x="35" y="12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Rectangle 196">
                <a:extLst>
                  <a:ext uri="{FF2B5EF4-FFF2-40B4-BE49-F238E27FC236}">
                    <a16:creationId xmlns:a16="http://schemas.microsoft.com/office/drawing/2014/main" id="{ABF83626-E7BC-CAD3-1951-C96929B6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194" y="5706879"/>
                <a:ext cx="122238" cy="238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97">
                <a:extLst>
                  <a:ext uri="{FF2B5EF4-FFF2-40B4-BE49-F238E27FC236}">
                    <a16:creationId xmlns:a16="http://schemas.microsoft.com/office/drawing/2014/main" id="{62727381-FA5F-0508-FB96-DE56B4788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057" y="5665604"/>
                <a:ext cx="122238" cy="41275"/>
              </a:xfrm>
              <a:custGeom>
                <a:avLst/>
                <a:gdLst>
                  <a:gd name="T0" fmla="*/ 35 w 35"/>
                  <a:gd name="T1" fmla="*/ 12 h 12"/>
                  <a:gd name="T2" fmla="*/ 22 w 35"/>
                  <a:gd name="T3" fmla="*/ 0 h 12"/>
                  <a:gd name="T4" fmla="*/ 13 w 35"/>
                  <a:gd name="T5" fmla="*/ 0 h 12"/>
                  <a:gd name="T6" fmla="*/ 0 w 35"/>
                  <a:gd name="T7" fmla="*/ 12 h 12"/>
                  <a:gd name="T8" fmla="*/ 35 w 35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2">
                    <a:moveTo>
                      <a:pt x="35" y="12"/>
                    </a:moveTo>
                    <a:cubicBezTo>
                      <a:pt x="35" y="6"/>
                      <a:pt x="29" y="0"/>
                      <a:pt x="2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1" y="6"/>
                      <a:pt x="0" y="12"/>
                    </a:cubicBezTo>
                    <a:lnTo>
                      <a:pt x="35" y="12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Rectangle 198">
                <a:extLst>
                  <a:ext uri="{FF2B5EF4-FFF2-40B4-BE49-F238E27FC236}">
                    <a16:creationId xmlns:a16="http://schemas.microsoft.com/office/drawing/2014/main" id="{F0C38072-82F2-4F92-DA4E-692F4DF59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057" y="5706879"/>
                <a:ext cx="122238" cy="238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99">
                <a:extLst>
                  <a:ext uri="{FF2B5EF4-FFF2-40B4-BE49-F238E27FC236}">
                    <a16:creationId xmlns:a16="http://schemas.microsoft.com/office/drawing/2014/main" id="{4B670736-CA12-14CE-4974-A0159AB80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44" y="5444942"/>
                <a:ext cx="114300" cy="96838"/>
              </a:xfrm>
              <a:custGeom>
                <a:avLst/>
                <a:gdLst>
                  <a:gd name="T0" fmla="*/ 10 w 33"/>
                  <a:gd name="T1" fmla="*/ 22 h 28"/>
                  <a:gd name="T2" fmla="*/ 8 w 33"/>
                  <a:gd name="T3" fmla="*/ 16 h 28"/>
                  <a:gd name="T4" fmla="*/ 16 w 33"/>
                  <a:gd name="T5" fmla="*/ 8 h 28"/>
                  <a:gd name="T6" fmla="*/ 25 w 33"/>
                  <a:gd name="T7" fmla="*/ 16 h 28"/>
                  <a:gd name="T8" fmla="*/ 22 w 33"/>
                  <a:gd name="T9" fmla="*/ 22 h 28"/>
                  <a:gd name="T10" fmla="*/ 28 w 33"/>
                  <a:gd name="T11" fmla="*/ 28 h 28"/>
                  <a:gd name="T12" fmla="*/ 33 w 33"/>
                  <a:gd name="T13" fmla="*/ 16 h 28"/>
                  <a:gd name="T14" fmla="*/ 16 w 33"/>
                  <a:gd name="T15" fmla="*/ 0 h 28"/>
                  <a:gd name="T16" fmla="*/ 0 w 33"/>
                  <a:gd name="T17" fmla="*/ 16 h 28"/>
                  <a:gd name="T18" fmla="*/ 4 w 33"/>
                  <a:gd name="T19" fmla="*/ 28 h 28"/>
                  <a:gd name="T20" fmla="*/ 10 w 33"/>
                  <a:gd name="T2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9" y="21"/>
                      <a:pt x="8" y="19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1" y="8"/>
                      <a:pt x="25" y="12"/>
                      <a:pt x="25" y="16"/>
                    </a:cubicBezTo>
                    <a:cubicBezTo>
                      <a:pt x="25" y="19"/>
                      <a:pt x="24" y="21"/>
                      <a:pt x="22" y="22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1" y="25"/>
                      <a:pt x="33" y="21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1"/>
                      <a:pt x="1" y="25"/>
                      <a:pt x="4" y="28"/>
                    </a:cubicBezTo>
                    <a:lnTo>
                      <a:pt x="10" y="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200">
                <a:extLst>
                  <a:ext uri="{FF2B5EF4-FFF2-40B4-BE49-F238E27FC236}">
                    <a16:creationId xmlns:a16="http://schemas.microsoft.com/office/drawing/2014/main" id="{4F5B9D44-C666-A610-B32F-96F99625F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569" y="5065529"/>
                <a:ext cx="100013" cy="117475"/>
              </a:xfrm>
              <a:custGeom>
                <a:avLst/>
                <a:gdLst>
                  <a:gd name="T0" fmla="*/ 23 w 29"/>
                  <a:gd name="T1" fmla="*/ 34 h 34"/>
                  <a:gd name="T2" fmla="*/ 0 w 29"/>
                  <a:gd name="T3" fmla="*/ 34 h 34"/>
                  <a:gd name="T4" fmla="*/ 0 w 29"/>
                  <a:gd name="T5" fmla="*/ 0 h 34"/>
                  <a:gd name="T6" fmla="*/ 23 w 29"/>
                  <a:gd name="T7" fmla="*/ 0 h 34"/>
                  <a:gd name="T8" fmla="*/ 29 w 29"/>
                  <a:gd name="T9" fmla="*/ 6 h 34"/>
                  <a:gd name="T10" fmla="*/ 29 w 29"/>
                  <a:gd name="T11" fmla="*/ 28 h 34"/>
                  <a:gd name="T12" fmla="*/ 23 w 29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4">
                    <a:moveTo>
                      <a:pt x="23" y="34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6" y="0"/>
                      <a:pt x="29" y="3"/>
                      <a:pt x="29" y="6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31"/>
                      <a:pt x="26" y="34"/>
                      <a:pt x="23" y="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201">
                <a:extLst>
                  <a:ext uri="{FF2B5EF4-FFF2-40B4-BE49-F238E27FC236}">
                    <a16:creationId xmlns:a16="http://schemas.microsoft.com/office/drawing/2014/main" id="{7D593476-3C09-A5B3-6C9B-24489313E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82" y="5183004"/>
                <a:ext cx="38100" cy="12382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Rectangle 202">
                <a:extLst>
                  <a:ext uri="{FF2B5EF4-FFF2-40B4-BE49-F238E27FC236}">
                    <a16:creationId xmlns:a16="http://schemas.microsoft.com/office/drawing/2014/main" id="{BE715685-C180-AB74-1F9D-80F47C62F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82" y="5183004"/>
                <a:ext cx="38100" cy="41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203">
                <a:extLst>
                  <a:ext uri="{FF2B5EF4-FFF2-40B4-BE49-F238E27FC236}">
                    <a16:creationId xmlns:a16="http://schemas.microsoft.com/office/drawing/2014/main" id="{7734EA40-904D-59AF-EB82-458EADC16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82" y="5375092"/>
                <a:ext cx="38100" cy="9048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Rectangle 204">
                <a:extLst>
                  <a:ext uri="{FF2B5EF4-FFF2-40B4-BE49-F238E27FC236}">
                    <a16:creationId xmlns:a16="http://schemas.microsoft.com/office/drawing/2014/main" id="{5ABE7F33-FC72-853F-9EAE-3D23C665E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82" y="5375092"/>
                <a:ext cx="38100" cy="42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206">
                <a:extLst>
                  <a:ext uri="{FF2B5EF4-FFF2-40B4-BE49-F238E27FC236}">
                    <a16:creationId xmlns:a16="http://schemas.microsoft.com/office/drawing/2014/main" id="{1F3F8866-FA7F-B937-B749-A8990629F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744" y="5251267"/>
                <a:ext cx="82550" cy="123825"/>
              </a:xfrm>
              <a:custGeom>
                <a:avLst/>
                <a:gdLst>
                  <a:gd name="T0" fmla="*/ 0 w 24"/>
                  <a:gd name="T1" fmla="*/ 29 h 36"/>
                  <a:gd name="T2" fmla="*/ 7 w 24"/>
                  <a:gd name="T3" fmla="*/ 36 h 36"/>
                  <a:gd name="T4" fmla="*/ 17 w 24"/>
                  <a:gd name="T5" fmla="*/ 36 h 36"/>
                  <a:gd name="T6" fmla="*/ 24 w 24"/>
                  <a:gd name="T7" fmla="*/ 29 h 36"/>
                  <a:gd name="T8" fmla="*/ 24 w 24"/>
                  <a:gd name="T9" fmla="*/ 7 h 36"/>
                  <a:gd name="T10" fmla="*/ 17 w 24"/>
                  <a:gd name="T11" fmla="*/ 0 h 36"/>
                  <a:gd name="T12" fmla="*/ 7 w 24"/>
                  <a:gd name="T13" fmla="*/ 0 h 36"/>
                  <a:gd name="T14" fmla="*/ 0 w 24"/>
                  <a:gd name="T15" fmla="*/ 7 h 36"/>
                  <a:gd name="T16" fmla="*/ 0 w 24"/>
                  <a:gd name="T17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6">
                    <a:moveTo>
                      <a:pt x="0" y="29"/>
                    </a:moveTo>
                    <a:cubicBezTo>
                      <a:pt x="0" y="32"/>
                      <a:pt x="3" y="36"/>
                      <a:pt x="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21" y="36"/>
                      <a:pt x="24" y="32"/>
                      <a:pt x="24" y="29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4"/>
                      <a:pt x="21" y="0"/>
                      <a:pt x="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7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207">
                <a:extLst>
                  <a:ext uri="{FF2B5EF4-FFF2-40B4-BE49-F238E27FC236}">
                    <a16:creationId xmlns:a16="http://schemas.microsoft.com/office/drawing/2014/main" id="{6A2F7A8D-1B17-9119-8808-1D3F12BA0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282" y="5444942"/>
                <a:ext cx="117475" cy="96838"/>
              </a:xfrm>
              <a:custGeom>
                <a:avLst/>
                <a:gdLst>
                  <a:gd name="T0" fmla="*/ 23 w 34"/>
                  <a:gd name="T1" fmla="*/ 22 h 28"/>
                  <a:gd name="T2" fmla="*/ 25 w 34"/>
                  <a:gd name="T3" fmla="*/ 16 h 28"/>
                  <a:gd name="T4" fmla="*/ 17 w 34"/>
                  <a:gd name="T5" fmla="*/ 8 h 28"/>
                  <a:gd name="T6" fmla="*/ 9 w 34"/>
                  <a:gd name="T7" fmla="*/ 16 h 28"/>
                  <a:gd name="T8" fmla="*/ 11 w 34"/>
                  <a:gd name="T9" fmla="*/ 22 h 28"/>
                  <a:gd name="T10" fmla="*/ 5 w 34"/>
                  <a:gd name="T11" fmla="*/ 28 h 28"/>
                  <a:gd name="T12" fmla="*/ 0 w 34"/>
                  <a:gd name="T13" fmla="*/ 16 h 28"/>
                  <a:gd name="T14" fmla="*/ 17 w 34"/>
                  <a:gd name="T15" fmla="*/ 0 h 28"/>
                  <a:gd name="T16" fmla="*/ 34 w 34"/>
                  <a:gd name="T17" fmla="*/ 16 h 28"/>
                  <a:gd name="T18" fmla="*/ 29 w 34"/>
                  <a:gd name="T19" fmla="*/ 28 h 28"/>
                  <a:gd name="T20" fmla="*/ 23 w 34"/>
                  <a:gd name="T2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8">
                    <a:moveTo>
                      <a:pt x="23" y="22"/>
                    </a:moveTo>
                    <a:cubicBezTo>
                      <a:pt x="24" y="21"/>
                      <a:pt x="25" y="19"/>
                      <a:pt x="25" y="16"/>
                    </a:cubicBezTo>
                    <a:cubicBezTo>
                      <a:pt x="25" y="12"/>
                      <a:pt x="21" y="8"/>
                      <a:pt x="17" y="8"/>
                    </a:cubicBezTo>
                    <a:cubicBezTo>
                      <a:pt x="12" y="8"/>
                      <a:pt x="9" y="12"/>
                      <a:pt x="9" y="16"/>
                    </a:cubicBezTo>
                    <a:cubicBezTo>
                      <a:pt x="9" y="19"/>
                      <a:pt x="10" y="21"/>
                      <a:pt x="11" y="2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5"/>
                      <a:pt x="0" y="21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4" y="7"/>
                      <a:pt x="34" y="16"/>
                    </a:cubicBezTo>
                    <a:cubicBezTo>
                      <a:pt x="34" y="21"/>
                      <a:pt x="32" y="25"/>
                      <a:pt x="29" y="28"/>
                    </a:cubicBezTo>
                    <a:lnTo>
                      <a:pt x="23" y="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5" name="テキスト ボックス 57">
              <a:extLst>
                <a:ext uri="{FF2B5EF4-FFF2-40B4-BE49-F238E27FC236}">
                  <a16:creationId xmlns:a16="http://schemas.microsoft.com/office/drawing/2014/main" id="{6D0D7978-60D8-9930-80AC-0C93F16DDA47}"/>
                </a:ext>
              </a:extLst>
            </p:cNvPr>
            <p:cNvSpPr txBox="1"/>
            <p:nvPr/>
          </p:nvSpPr>
          <p:spPr>
            <a:xfrm>
              <a:off x="1101282" y="4454523"/>
              <a:ext cx="10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Multi-Agent</a:t>
              </a:r>
            </a:p>
          </p:txBody>
        </p:sp>
        <p:sp>
          <p:nvSpPr>
            <p:cNvPr id="166" name="テキスト ボックス 57">
              <a:extLst>
                <a:ext uri="{FF2B5EF4-FFF2-40B4-BE49-F238E27FC236}">
                  <a16:creationId xmlns:a16="http://schemas.microsoft.com/office/drawing/2014/main" id="{EC3E715D-DB36-C343-C26D-BA35F51A7335}"/>
                </a:ext>
              </a:extLst>
            </p:cNvPr>
            <p:cNvSpPr txBox="1"/>
            <p:nvPr/>
          </p:nvSpPr>
          <p:spPr>
            <a:xfrm>
              <a:off x="4452702" y="3340205"/>
              <a:ext cx="102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Motor</a:t>
              </a:r>
            </a:p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Agent</a:t>
              </a:r>
            </a:p>
          </p:txBody>
        </p:sp>
        <p:cxnSp>
          <p:nvCxnSpPr>
            <p:cNvPr id="167" name="直線矢印コネクタ 77">
              <a:extLst>
                <a:ext uri="{FF2B5EF4-FFF2-40B4-BE49-F238E27FC236}">
                  <a16:creationId xmlns:a16="http://schemas.microsoft.com/office/drawing/2014/main" id="{6AC5336A-851A-D291-F7EB-6525575BCCCE}"/>
                </a:ext>
              </a:extLst>
            </p:cNvPr>
            <p:cNvCxnSpPr>
              <a:cxnSpLocks/>
              <a:stCxn id="92" idx="3"/>
              <a:endCxn id="59" idx="1"/>
            </p:cNvCxnSpPr>
            <p:nvPr/>
          </p:nvCxnSpPr>
          <p:spPr>
            <a:xfrm>
              <a:off x="1887156" y="3627583"/>
              <a:ext cx="672507" cy="46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77">
              <a:extLst>
                <a:ext uri="{FF2B5EF4-FFF2-40B4-BE49-F238E27FC236}">
                  <a16:creationId xmlns:a16="http://schemas.microsoft.com/office/drawing/2014/main" id="{964A1DC6-B68C-F52B-6FB5-DFFBCBEE3614}"/>
                </a:ext>
              </a:extLst>
            </p:cNvPr>
            <p:cNvCxnSpPr>
              <a:cxnSpLocks/>
              <a:stCxn id="54" idx="3"/>
              <a:endCxn id="62" idx="1"/>
            </p:cNvCxnSpPr>
            <p:nvPr/>
          </p:nvCxnSpPr>
          <p:spPr>
            <a:xfrm>
              <a:off x="7938010" y="1950582"/>
              <a:ext cx="2584421" cy="17662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77">
              <a:extLst>
                <a:ext uri="{FF2B5EF4-FFF2-40B4-BE49-F238E27FC236}">
                  <a16:creationId xmlns:a16="http://schemas.microsoft.com/office/drawing/2014/main" id="{9B24A9D9-2909-23F4-9FD5-7A24C81FA685}"/>
                </a:ext>
              </a:extLst>
            </p:cNvPr>
            <p:cNvCxnSpPr>
              <a:cxnSpLocks/>
              <a:stCxn id="55" idx="3"/>
              <a:endCxn id="62" idx="1"/>
            </p:cNvCxnSpPr>
            <p:nvPr/>
          </p:nvCxnSpPr>
          <p:spPr>
            <a:xfrm>
              <a:off x="7938010" y="3673882"/>
              <a:ext cx="2584421" cy="42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77">
              <a:extLst>
                <a:ext uri="{FF2B5EF4-FFF2-40B4-BE49-F238E27FC236}">
                  <a16:creationId xmlns:a16="http://schemas.microsoft.com/office/drawing/2014/main" id="{08023DBE-8D3D-1394-3BFC-3A0EA9DACC83}"/>
                </a:ext>
              </a:extLst>
            </p:cNvPr>
            <p:cNvCxnSpPr>
              <a:cxnSpLocks/>
              <a:stCxn id="57" idx="3"/>
              <a:endCxn id="62" idx="1"/>
            </p:cNvCxnSpPr>
            <p:nvPr/>
          </p:nvCxnSpPr>
          <p:spPr>
            <a:xfrm flipV="1">
              <a:off x="7938010" y="3716799"/>
              <a:ext cx="2584421" cy="14122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矢印コネクタ 77">
              <a:extLst>
                <a:ext uri="{FF2B5EF4-FFF2-40B4-BE49-F238E27FC236}">
                  <a16:creationId xmlns:a16="http://schemas.microsoft.com/office/drawing/2014/main" id="{45BADC0B-B4B9-BB20-4B03-2FA14D84937C}"/>
                </a:ext>
              </a:extLst>
            </p:cNvPr>
            <p:cNvCxnSpPr>
              <a:cxnSpLocks/>
              <a:stCxn id="58" idx="3"/>
              <a:endCxn id="62" idx="1"/>
            </p:cNvCxnSpPr>
            <p:nvPr/>
          </p:nvCxnSpPr>
          <p:spPr>
            <a:xfrm flipV="1">
              <a:off x="7938010" y="3716799"/>
              <a:ext cx="2584421" cy="23826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Graphic 193" descr="Azure OpenAI Service logo">
              <a:extLst>
                <a:ext uri="{FF2B5EF4-FFF2-40B4-BE49-F238E27FC236}">
                  <a16:creationId xmlns:a16="http://schemas.microsoft.com/office/drawing/2014/main" id="{4ECB0E30-5718-6862-7D3B-149E68F5E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5806" y="5371445"/>
              <a:ext cx="393729" cy="393729"/>
            </a:xfrm>
            <a:prstGeom prst="rect">
              <a:avLst/>
            </a:prstGeom>
          </p:spPr>
        </p:pic>
        <p:cxnSp>
          <p:nvCxnSpPr>
            <p:cNvPr id="196" name="Elbow Connector 195">
              <a:extLst>
                <a:ext uri="{FF2B5EF4-FFF2-40B4-BE49-F238E27FC236}">
                  <a16:creationId xmlns:a16="http://schemas.microsoft.com/office/drawing/2014/main" id="{8217DC74-45F9-BE7E-8FF3-C69F36F5B289}"/>
                </a:ext>
              </a:extLst>
            </p:cNvPr>
            <p:cNvCxnSpPr>
              <a:cxnSpLocks/>
              <a:stCxn id="62" idx="2"/>
              <a:endCxn id="194" idx="2"/>
            </p:cNvCxnSpPr>
            <p:nvPr/>
          </p:nvCxnSpPr>
          <p:spPr>
            <a:xfrm rot="5400000">
              <a:off x="5319959" y="286106"/>
              <a:ext cx="1771780" cy="9186356"/>
            </a:xfrm>
            <a:prstGeom prst="bentConnector3">
              <a:avLst>
                <a:gd name="adj1" fmla="val 151896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77">
              <a:extLst>
                <a:ext uri="{FF2B5EF4-FFF2-40B4-BE49-F238E27FC236}">
                  <a16:creationId xmlns:a16="http://schemas.microsoft.com/office/drawing/2014/main" id="{0F2F8ECE-FA75-A24A-F851-E6A7B3AE35F1}"/>
                </a:ext>
              </a:extLst>
            </p:cNvPr>
            <p:cNvCxnSpPr>
              <a:cxnSpLocks/>
              <a:stCxn id="194" idx="3"/>
              <a:endCxn id="61" idx="1"/>
            </p:cNvCxnSpPr>
            <p:nvPr/>
          </p:nvCxnSpPr>
          <p:spPr>
            <a:xfrm>
              <a:off x="1809535" y="5568310"/>
              <a:ext cx="79307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矢印コネクタ 77">
              <a:extLst>
                <a:ext uri="{FF2B5EF4-FFF2-40B4-BE49-F238E27FC236}">
                  <a16:creationId xmlns:a16="http://schemas.microsoft.com/office/drawing/2014/main" id="{CFAB7F9A-FB2F-E7AD-6079-3EA6386CE0C7}"/>
                </a:ext>
              </a:extLst>
            </p:cNvPr>
            <p:cNvCxnSpPr>
              <a:cxnSpLocks/>
              <a:stCxn id="194" idx="0"/>
              <a:endCxn id="165" idx="2"/>
            </p:cNvCxnSpPr>
            <p:nvPr/>
          </p:nvCxnSpPr>
          <p:spPr>
            <a:xfrm flipV="1">
              <a:off x="1612671" y="4731522"/>
              <a:ext cx="2493" cy="639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77">
              <a:extLst>
                <a:ext uri="{FF2B5EF4-FFF2-40B4-BE49-F238E27FC236}">
                  <a16:creationId xmlns:a16="http://schemas.microsoft.com/office/drawing/2014/main" id="{D7867E64-8141-D7E8-6E1F-BA7F977B34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8810" y="5079022"/>
              <a:ext cx="433031" cy="23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77">
              <a:extLst>
                <a:ext uri="{FF2B5EF4-FFF2-40B4-BE49-F238E27FC236}">
                  <a16:creationId xmlns:a16="http://schemas.microsoft.com/office/drawing/2014/main" id="{ED4C42DE-70D9-3673-A048-1D3F77948C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8559" y="5075567"/>
              <a:ext cx="431436" cy="3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77">
              <a:extLst>
                <a:ext uri="{FF2B5EF4-FFF2-40B4-BE49-F238E27FC236}">
                  <a16:creationId xmlns:a16="http://schemas.microsoft.com/office/drawing/2014/main" id="{4C2802CE-C7D3-474C-9F75-4C9498A8B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3320" y="6094478"/>
              <a:ext cx="433031" cy="23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77">
              <a:extLst>
                <a:ext uri="{FF2B5EF4-FFF2-40B4-BE49-F238E27FC236}">
                  <a16:creationId xmlns:a16="http://schemas.microsoft.com/office/drawing/2014/main" id="{D41B6CB4-56F9-5693-7018-D813D80F2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3069" y="6091023"/>
              <a:ext cx="431436" cy="3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テキスト ボックス 57">
              <a:extLst>
                <a:ext uri="{FF2B5EF4-FFF2-40B4-BE49-F238E27FC236}">
                  <a16:creationId xmlns:a16="http://schemas.microsoft.com/office/drawing/2014/main" id="{9DD8A732-CD2E-DD84-D10E-FE4905A95DD0}"/>
                </a:ext>
              </a:extLst>
            </p:cNvPr>
            <p:cNvSpPr txBox="1"/>
            <p:nvPr/>
          </p:nvSpPr>
          <p:spPr>
            <a:xfrm>
              <a:off x="1569366" y="3036286"/>
              <a:ext cx="2470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Durable Functions</a:t>
              </a:r>
            </a:p>
          </p:txBody>
        </p:sp>
        <p:sp>
          <p:nvSpPr>
            <p:cNvPr id="4" name="テキスト ボックス 57">
              <a:extLst>
                <a:ext uri="{FF2B5EF4-FFF2-40B4-BE49-F238E27FC236}">
                  <a16:creationId xmlns:a16="http://schemas.microsoft.com/office/drawing/2014/main" id="{5AB9D98B-1730-B909-B749-4D476FF940DE}"/>
                </a:ext>
              </a:extLst>
            </p:cNvPr>
            <p:cNvSpPr txBox="1"/>
            <p:nvPr/>
          </p:nvSpPr>
          <p:spPr>
            <a:xfrm>
              <a:off x="9563878" y="3095520"/>
              <a:ext cx="2470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Durable Functions</a:t>
              </a:r>
            </a:p>
          </p:txBody>
        </p:sp>
        <p:sp>
          <p:nvSpPr>
            <p:cNvPr id="5" name="テキスト ボックス 57">
              <a:extLst>
                <a:ext uri="{FF2B5EF4-FFF2-40B4-BE49-F238E27FC236}">
                  <a16:creationId xmlns:a16="http://schemas.microsoft.com/office/drawing/2014/main" id="{39743B6F-7339-D596-E44A-F41F87CD1AC6}"/>
                </a:ext>
              </a:extLst>
            </p:cNvPr>
            <p:cNvSpPr txBox="1"/>
            <p:nvPr/>
          </p:nvSpPr>
          <p:spPr>
            <a:xfrm>
              <a:off x="4449149" y="1628836"/>
              <a:ext cx="2470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Functions</a:t>
              </a:r>
            </a:p>
          </p:txBody>
        </p:sp>
        <p:sp>
          <p:nvSpPr>
            <p:cNvPr id="7" name="テキスト ボックス 57">
              <a:extLst>
                <a:ext uri="{FF2B5EF4-FFF2-40B4-BE49-F238E27FC236}">
                  <a16:creationId xmlns:a16="http://schemas.microsoft.com/office/drawing/2014/main" id="{549D62F3-F0B3-4628-1684-84631561EF13}"/>
                </a:ext>
              </a:extLst>
            </p:cNvPr>
            <p:cNvSpPr txBox="1"/>
            <p:nvPr/>
          </p:nvSpPr>
          <p:spPr>
            <a:xfrm>
              <a:off x="4900437" y="3234876"/>
              <a:ext cx="1377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Functions</a:t>
              </a:r>
            </a:p>
          </p:txBody>
        </p:sp>
        <p:sp>
          <p:nvSpPr>
            <p:cNvPr id="10" name="テキスト ボックス 57">
              <a:extLst>
                <a:ext uri="{FF2B5EF4-FFF2-40B4-BE49-F238E27FC236}">
                  <a16:creationId xmlns:a16="http://schemas.microsoft.com/office/drawing/2014/main" id="{992D6AA1-8EB5-B2FD-6BF4-24A4D5D0730C}"/>
                </a:ext>
              </a:extLst>
            </p:cNvPr>
            <p:cNvSpPr txBox="1"/>
            <p:nvPr/>
          </p:nvSpPr>
          <p:spPr>
            <a:xfrm>
              <a:off x="6849898" y="3257671"/>
              <a:ext cx="1377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Cosmos DB</a:t>
              </a:r>
            </a:p>
          </p:txBody>
        </p:sp>
        <p:sp>
          <p:nvSpPr>
            <p:cNvPr id="21" name="テキスト ボックス 57">
              <a:extLst>
                <a:ext uri="{FF2B5EF4-FFF2-40B4-BE49-F238E27FC236}">
                  <a16:creationId xmlns:a16="http://schemas.microsoft.com/office/drawing/2014/main" id="{B62B3374-42D1-14C3-6863-49CC61D01E22}"/>
                </a:ext>
              </a:extLst>
            </p:cNvPr>
            <p:cNvSpPr txBox="1"/>
            <p:nvPr/>
          </p:nvSpPr>
          <p:spPr>
            <a:xfrm>
              <a:off x="6833002" y="3806281"/>
              <a:ext cx="1377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SharePoint</a:t>
              </a:r>
            </a:p>
          </p:txBody>
        </p:sp>
        <p:sp>
          <p:nvSpPr>
            <p:cNvPr id="22" name="テキスト ボックス 57">
              <a:extLst>
                <a:ext uri="{FF2B5EF4-FFF2-40B4-BE49-F238E27FC236}">
                  <a16:creationId xmlns:a16="http://schemas.microsoft.com/office/drawing/2014/main" id="{DED76A26-7F95-0FDF-603A-ACC769CD3EBE}"/>
                </a:ext>
              </a:extLst>
            </p:cNvPr>
            <p:cNvSpPr txBox="1"/>
            <p:nvPr/>
          </p:nvSpPr>
          <p:spPr>
            <a:xfrm>
              <a:off x="6805817" y="4357333"/>
              <a:ext cx="1377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Blob</a:t>
              </a:r>
            </a:p>
          </p:txBody>
        </p:sp>
        <p:sp>
          <p:nvSpPr>
            <p:cNvPr id="27" name="テキスト ボックス 57">
              <a:extLst>
                <a:ext uri="{FF2B5EF4-FFF2-40B4-BE49-F238E27FC236}">
                  <a16:creationId xmlns:a16="http://schemas.microsoft.com/office/drawing/2014/main" id="{BBA8359F-0709-CF20-FE0A-C39D36692830}"/>
                </a:ext>
              </a:extLst>
            </p:cNvPr>
            <p:cNvSpPr txBox="1"/>
            <p:nvPr/>
          </p:nvSpPr>
          <p:spPr>
            <a:xfrm>
              <a:off x="6805816" y="1678961"/>
              <a:ext cx="1377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SharePoint</a:t>
              </a:r>
            </a:p>
          </p:txBody>
        </p:sp>
        <p:sp>
          <p:nvSpPr>
            <p:cNvPr id="33" name="テキスト ボックス 57">
              <a:extLst>
                <a:ext uri="{FF2B5EF4-FFF2-40B4-BE49-F238E27FC236}">
                  <a16:creationId xmlns:a16="http://schemas.microsoft.com/office/drawing/2014/main" id="{00016778-E0F3-5C42-CA50-5E3AC77DC8A3}"/>
                </a:ext>
              </a:extLst>
            </p:cNvPr>
            <p:cNvSpPr txBox="1"/>
            <p:nvPr/>
          </p:nvSpPr>
          <p:spPr>
            <a:xfrm>
              <a:off x="6793838" y="2371480"/>
              <a:ext cx="1377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Cosmos DB</a:t>
              </a:r>
            </a:p>
          </p:txBody>
        </p:sp>
        <p:sp>
          <p:nvSpPr>
            <p:cNvPr id="42" name="テキスト ボックス 57">
              <a:extLst>
                <a:ext uri="{FF2B5EF4-FFF2-40B4-BE49-F238E27FC236}">
                  <a16:creationId xmlns:a16="http://schemas.microsoft.com/office/drawing/2014/main" id="{1E1A484C-9D2B-F1DF-A172-2AC52562D06D}"/>
                </a:ext>
              </a:extLst>
            </p:cNvPr>
            <p:cNvSpPr txBox="1"/>
            <p:nvPr/>
          </p:nvSpPr>
          <p:spPr>
            <a:xfrm>
              <a:off x="4832484" y="2413239"/>
              <a:ext cx="1726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Azure OpenAI Service</a:t>
              </a:r>
            </a:p>
          </p:txBody>
        </p:sp>
        <p:sp>
          <p:nvSpPr>
            <p:cNvPr id="45" name="テキスト ボックス 57">
              <a:extLst>
                <a:ext uri="{FF2B5EF4-FFF2-40B4-BE49-F238E27FC236}">
                  <a16:creationId xmlns:a16="http://schemas.microsoft.com/office/drawing/2014/main" id="{B78C4FFE-CB9D-0634-EB20-6442EA9771B2}"/>
                </a:ext>
              </a:extLst>
            </p:cNvPr>
            <p:cNvSpPr txBox="1"/>
            <p:nvPr/>
          </p:nvSpPr>
          <p:spPr>
            <a:xfrm>
              <a:off x="5589067" y="4293625"/>
              <a:ext cx="1726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Azure OpenAI Service</a:t>
              </a:r>
            </a:p>
          </p:txBody>
        </p:sp>
        <p:sp>
          <p:nvSpPr>
            <p:cNvPr id="50" name="テキスト ボックス 57">
              <a:extLst>
                <a:ext uri="{FF2B5EF4-FFF2-40B4-BE49-F238E27FC236}">
                  <a16:creationId xmlns:a16="http://schemas.microsoft.com/office/drawing/2014/main" id="{CDED2328-009D-C9C6-2AEF-8C033C61EDA6}"/>
                </a:ext>
              </a:extLst>
            </p:cNvPr>
            <p:cNvSpPr txBox="1"/>
            <p:nvPr/>
          </p:nvSpPr>
          <p:spPr>
            <a:xfrm>
              <a:off x="5695926" y="5250357"/>
              <a:ext cx="1726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AOAI</a:t>
              </a:r>
            </a:p>
          </p:txBody>
        </p:sp>
        <p:sp>
          <p:nvSpPr>
            <p:cNvPr id="53" name="テキスト ボックス 57">
              <a:extLst>
                <a:ext uri="{FF2B5EF4-FFF2-40B4-BE49-F238E27FC236}">
                  <a16:creationId xmlns:a16="http://schemas.microsoft.com/office/drawing/2014/main" id="{6DA04FDF-C125-BBD5-B34E-8049F37D6A8D}"/>
                </a:ext>
              </a:extLst>
            </p:cNvPr>
            <p:cNvSpPr txBox="1"/>
            <p:nvPr/>
          </p:nvSpPr>
          <p:spPr>
            <a:xfrm>
              <a:off x="5715680" y="6240251"/>
              <a:ext cx="1726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AOAI</a:t>
              </a:r>
            </a:p>
          </p:txBody>
        </p:sp>
        <p:sp>
          <p:nvSpPr>
            <p:cNvPr id="56" name="テキスト ボックス 57">
              <a:extLst>
                <a:ext uri="{FF2B5EF4-FFF2-40B4-BE49-F238E27FC236}">
                  <a16:creationId xmlns:a16="http://schemas.microsoft.com/office/drawing/2014/main" id="{C6046092-5F77-BE43-71A1-AA5737D2F6E4}"/>
                </a:ext>
              </a:extLst>
            </p:cNvPr>
            <p:cNvSpPr txBox="1"/>
            <p:nvPr/>
          </p:nvSpPr>
          <p:spPr>
            <a:xfrm>
              <a:off x="4943386" y="5248480"/>
              <a:ext cx="1726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Functions</a:t>
              </a:r>
            </a:p>
          </p:txBody>
        </p:sp>
        <p:sp>
          <p:nvSpPr>
            <p:cNvPr id="60" name="テキスト ボックス 57">
              <a:extLst>
                <a:ext uri="{FF2B5EF4-FFF2-40B4-BE49-F238E27FC236}">
                  <a16:creationId xmlns:a16="http://schemas.microsoft.com/office/drawing/2014/main" id="{B37B6EDF-F3BE-2B13-8307-D203CA4AB2B4}"/>
                </a:ext>
              </a:extLst>
            </p:cNvPr>
            <p:cNvSpPr txBox="1"/>
            <p:nvPr/>
          </p:nvSpPr>
          <p:spPr>
            <a:xfrm>
              <a:off x="4975125" y="6213229"/>
              <a:ext cx="1726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Functions</a:t>
              </a:r>
            </a:p>
          </p:txBody>
        </p:sp>
        <p:sp>
          <p:nvSpPr>
            <p:cNvPr id="66" name="テキスト ボックス 57">
              <a:extLst>
                <a:ext uri="{FF2B5EF4-FFF2-40B4-BE49-F238E27FC236}">
                  <a16:creationId xmlns:a16="http://schemas.microsoft.com/office/drawing/2014/main" id="{2D9B5497-A1C7-CB5C-C6EC-81957ECC8B58}"/>
                </a:ext>
              </a:extLst>
            </p:cNvPr>
            <p:cNvSpPr txBox="1"/>
            <p:nvPr/>
          </p:nvSpPr>
          <p:spPr>
            <a:xfrm>
              <a:off x="6484118" y="5268747"/>
              <a:ext cx="1726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Cosmos DB </a:t>
              </a:r>
            </a:p>
          </p:txBody>
        </p:sp>
        <p:sp>
          <p:nvSpPr>
            <p:cNvPr id="67" name="テキスト ボックス 57">
              <a:extLst>
                <a:ext uri="{FF2B5EF4-FFF2-40B4-BE49-F238E27FC236}">
                  <a16:creationId xmlns:a16="http://schemas.microsoft.com/office/drawing/2014/main" id="{B3215A29-10D0-D958-D0D9-DC8169696BA1}"/>
                </a:ext>
              </a:extLst>
            </p:cNvPr>
            <p:cNvSpPr txBox="1"/>
            <p:nvPr/>
          </p:nvSpPr>
          <p:spPr>
            <a:xfrm>
              <a:off x="6474241" y="6248739"/>
              <a:ext cx="1726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>
                  <a:latin typeface="Yu Gothic UI" panose="020B0500000000000000" pitchFamily="34" charset="-128"/>
                  <a:ea typeface="Yu Gothic UI" panose="020B0500000000000000" pitchFamily="34" charset="-128"/>
                </a:rPr>
                <a:t>Cosmos DB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942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BA676-61AA-5B2E-804C-813B3B636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 descr="Background rotating color animation">
            <a:extLst>
              <a:ext uri="{FF2B5EF4-FFF2-40B4-BE49-F238E27FC236}">
                <a16:creationId xmlns:a16="http://schemas.microsoft.com/office/drawing/2014/main" id="{7A21B82E-DFE8-8F93-D09F-98636BAEAF8E}"/>
              </a:ext>
            </a:extLst>
          </p:cNvPr>
          <p:cNvSpPr/>
          <p:nvPr/>
        </p:nvSpPr>
        <p:spPr bwMode="auto">
          <a:xfrm rot="1429251">
            <a:off x="-2870496" y="-878146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6" name="Rectangle: Rounded Corners 19">
            <a:extLst>
              <a:ext uri="{FF2B5EF4-FFF2-40B4-BE49-F238E27FC236}">
                <a16:creationId xmlns:a16="http://schemas.microsoft.com/office/drawing/2014/main" id="{09548E8D-E2F7-03DB-5CCA-F7434795D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EA5FF1-47FF-849C-B5A8-0F6EBBED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 slide (dark) with color wipe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A9A76-ED89-E7FF-9F8A-D81F197A2B5E}"/>
              </a:ext>
            </a:extLst>
          </p:cNvPr>
          <p:cNvSpPr txBox="1"/>
          <p:nvPr/>
        </p:nvSpPr>
        <p:spPr>
          <a:xfrm>
            <a:off x="4192920" y="3938485"/>
            <a:ext cx="380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 w="3175"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Cosmos 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3BAC16-A2EE-1173-60F7-19AD8FA65669}"/>
              </a:ext>
            </a:extLst>
          </p:cNvPr>
          <p:cNvSpPr txBox="1"/>
          <p:nvPr/>
        </p:nvSpPr>
        <p:spPr>
          <a:xfrm>
            <a:off x="3266684" y="4710574"/>
            <a:ext cx="2199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universe’s most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6" name="Graphic 1042">
            <a:extLst>
              <a:ext uri="{FF2B5EF4-FFF2-40B4-BE49-F238E27FC236}">
                <a16:creationId xmlns:a16="http://schemas.microsoft.com/office/drawing/2014/main" id="{8BADC217-278A-C91D-D9B0-4D0449417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4691155" y="991737"/>
            <a:ext cx="2809690" cy="2834640"/>
            <a:chOff x="2855800" y="515229"/>
            <a:chExt cx="4412090" cy="4387783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FE27E1B-6671-84C4-2CD1-FF46F954F18B}"/>
                </a:ext>
              </a:extLst>
            </p:cNvPr>
            <p:cNvSpPr/>
            <p:nvPr/>
          </p:nvSpPr>
          <p:spPr>
            <a:xfrm>
              <a:off x="2879843" y="515229"/>
              <a:ext cx="1226051" cy="1225444"/>
            </a:xfrm>
            <a:custGeom>
              <a:avLst/>
              <a:gdLst>
                <a:gd name="connsiteX0" fmla="*/ 613026 w 1226051"/>
                <a:gd name="connsiteY0" fmla="*/ 1225445 h 1225444"/>
                <a:gd name="connsiteX1" fmla="*/ 567342 w 1226051"/>
                <a:gd name="connsiteY1" fmla="*/ 1180401 h 1225444"/>
                <a:gd name="connsiteX2" fmla="*/ 567342 w 1226051"/>
                <a:gd name="connsiteY2" fmla="*/ 1179784 h 1225444"/>
                <a:gd name="connsiteX3" fmla="*/ 567342 w 1226051"/>
                <a:gd name="connsiteY3" fmla="*/ 1179784 h 1225444"/>
                <a:gd name="connsiteX4" fmla="*/ 45684 w 1226051"/>
                <a:gd name="connsiteY4" fmla="*/ 658383 h 1225444"/>
                <a:gd name="connsiteX5" fmla="*/ 0 w 1226051"/>
                <a:gd name="connsiteY5" fmla="*/ 612722 h 1225444"/>
                <a:gd name="connsiteX6" fmla="*/ 0 w 1226051"/>
                <a:gd name="connsiteY6" fmla="*/ 612722 h 1225444"/>
                <a:gd name="connsiteX7" fmla="*/ 45684 w 1226051"/>
                <a:gd name="connsiteY7" fmla="*/ 567061 h 1225444"/>
                <a:gd name="connsiteX8" fmla="*/ 45684 w 1226051"/>
                <a:gd name="connsiteY8" fmla="*/ 567061 h 1225444"/>
                <a:gd name="connsiteX9" fmla="*/ 45684 w 1226051"/>
                <a:gd name="connsiteY9" fmla="*/ 567061 h 1225444"/>
                <a:gd name="connsiteX10" fmla="*/ 567342 w 1226051"/>
                <a:gd name="connsiteY10" fmla="*/ 45661 h 1225444"/>
                <a:gd name="connsiteX11" fmla="*/ 612408 w 1226051"/>
                <a:gd name="connsiteY11" fmla="*/ 0 h 1225444"/>
                <a:gd name="connsiteX12" fmla="*/ 612408 w 1226051"/>
                <a:gd name="connsiteY12" fmla="*/ 0 h 1225444"/>
                <a:gd name="connsiteX13" fmla="*/ 613026 w 1226051"/>
                <a:gd name="connsiteY13" fmla="*/ 0 h 1225444"/>
                <a:gd name="connsiteX14" fmla="*/ 658709 w 1226051"/>
                <a:gd name="connsiteY14" fmla="*/ 45044 h 1225444"/>
                <a:gd name="connsiteX15" fmla="*/ 658709 w 1226051"/>
                <a:gd name="connsiteY15" fmla="*/ 45044 h 1225444"/>
                <a:gd name="connsiteX16" fmla="*/ 658709 w 1226051"/>
                <a:gd name="connsiteY16" fmla="*/ 45661 h 1225444"/>
                <a:gd name="connsiteX17" fmla="*/ 658709 w 1226051"/>
                <a:gd name="connsiteY17" fmla="*/ 45661 h 1225444"/>
                <a:gd name="connsiteX18" fmla="*/ 1180368 w 1226051"/>
                <a:gd name="connsiteY18" fmla="*/ 567061 h 1225444"/>
                <a:gd name="connsiteX19" fmla="*/ 1226051 w 1226051"/>
                <a:gd name="connsiteY19" fmla="*/ 612105 h 1225444"/>
                <a:gd name="connsiteX20" fmla="*/ 1226051 w 1226051"/>
                <a:gd name="connsiteY20" fmla="*/ 612722 h 1225444"/>
                <a:gd name="connsiteX21" fmla="*/ 1226051 w 1226051"/>
                <a:gd name="connsiteY21" fmla="*/ 612722 h 1225444"/>
                <a:gd name="connsiteX22" fmla="*/ 1180985 w 1226051"/>
                <a:gd name="connsiteY22" fmla="*/ 658383 h 1225444"/>
                <a:gd name="connsiteX23" fmla="*/ 1179750 w 1226051"/>
                <a:gd name="connsiteY23" fmla="*/ 658383 h 1225444"/>
                <a:gd name="connsiteX24" fmla="*/ 658092 w 1226051"/>
                <a:gd name="connsiteY24" fmla="*/ 1179784 h 1225444"/>
                <a:gd name="connsiteX25" fmla="*/ 613026 w 1226051"/>
                <a:gd name="connsiteY25" fmla="*/ 1225445 h 122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6051" h="1225444">
                  <a:moveTo>
                    <a:pt x="613026" y="1225445"/>
                  </a:moveTo>
                  <a:cubicBezTo>
                    <a:pt x="587715" y="1225445"/>
                    <a:pt x="567342" y="1205699"/>
                    <a:pt x="567342" y="1180401"/>
                  </a:cubicBezTo>
                  <a:lnTo>
                    <a:pt x="567342" y="1179784"/>
                  </a:lnTo>
                  <a:lnTo>
                    <a:pt x="567342" y="1179784"/>
                  </a:lnTo>
                  <a:cubicBezTo>
                    <a:pt x="566725" y="892242"/>
                    <a:pt x="333985" y="659001"/>
                    <a:pt x="45684" y="658383"/>
                  </a:cubicBezTo>
                  <a:cubicBezTo>
                    <a:pt x="20373" y="658383"/>
                    <a:pt x="0" y="638021"/>
                    <a:pt x="0" y="612722"/>
                  </a:cubicBezTo>
                  <a:lnTo>
                    <a:pt x="0" y="612722"/>
                  </a:lnTo>
                  <a:cubicBezTo>
                    <a:pt x="0" y="587424"/>
                    <a:pt x="20373" y="567061"/>
                    <a:pt x="45684" y="567061"/>
                  </a:cubicBezTo>
                  <a:lnTo>
                    <a:pt x="45684" y="567061"/>
                  </a:lnTo>
                  <a:lnTo>
                    <a:pt x="45684" y="567061"/>
                  </a:lnTo>
                  <a:cubicBezTo>
                    <a:pt x="333367" y="566444"/>
                    <a:pt x="566725" y="333203"/>
                    <a:pt x="567342" y="45661"/>
                  </a:cubicBezTo>
                  <a:cubicBezTo>
                    <a:pt x="567342" y="20362"/>
                    <a:pt x="587715" y="0"/>
                    <a:pt x="612408" y="0"/>
                  </a:cubicBezTo>
                  <a:lnTo>
                    <a:pt x="612408" y="0"/>
                  </a:lnTo>
                  <a:lnTo>
                    <a:pt x="613026" y="0"/>
                  </a:lnTo>
                  <a:cubicBezTo>
                    <a:pt x="638337" y="0"/>
                    <a:pt x="658709" y="19745"/>
                    <a:pt x="658709" y="45044"/>
                  </a:cubicBezTo>
                  <a:lnTo>
                    <a:pt x="658709" y="45044"/>
                  </a:lnTo>
                  <a:lnTo>
                    <a:pt x="658709" y="45661"/>
                  </a:lnTo>
                  <a:lnTo>
                    <a:pt x="658709" y="45661"/>
                  </a:lnTo>
                  <a:cubicBezTo>
                    <a:pt x="659327" y="333203"/>
                    <a:pt x="892067" y="566444"/>
                    <a:pt x="1180368" y="567061"/>
                  </a:cubicBezTo>
                  <a:cubicBezTo>
                    <a:pt x="1205679" y="567061"/>
                    <a:pt x="1226051" y="586807"/>
                    <a:pt x="1226051" y="612105"/>
                  </a:cubicBezTo>
                  <a:lnTo>
                    <a:pt x="1226051" y="612722"/>
                  </a:lnTo>
                  <a:lnTo>
                    <a:pt x="1226051" y="612722"/>
                  </a:lnTo>
                  <a:cubicBezTo>
                    <a:pt x="1226051" y="638021"/>
                    <a:pt x="1205679" y="658383"/>
                    <a:pt x="1180985" y="658383"/>
                  </a:cubicBezTo>
                  <a:lnTo>
                    <a:pt x="1179750" y="658383"/>
                  </a:lnTo>
                  <a:cubicBezTo>
                    <a:pt x="892067" y="658383"/>
                    <a:pt x="658709" y="891625"/>
                    <a:pt x="658092" y="1179784"/>
                  </a:cubicBezTo>
                  <a:cubicBezTo>
                    <a:pt x="658709" y="1204466"/>
                    <a:pt x="638337" y="1224828"/>
                    <a:pt x="613026" y="1225445"/>
                  </a:cubicBezTo>
                  <a:close/>
                </a:path>
              </a:pathLst>
            </a:custGeom>
            <a:solidFill>
              <a:srgbClr val="76CAE7"/>
            </a:soli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8792AB-5183-D976-4D45-BCC9C00F159A}"/>
                </a:ext>
              </a:extLst>
            </p:cNvPr>
            <p:cNvSpPr/>
            <p:nvPr/>
          </p:nvSpPr>
          <p:spPr>
            <a:xfrm>
              <a:off x="6287599" y="3923768"/>
              <a:ext cx="979729" cy="979244"/>
            </a:xfrm>
            <a:custGeom>
              <a:avLst/>
              <a:gdLst>
                <a:gd name="connsiteX0" fmla="*/ 490173 w 979729"/>
                <a:gd name="connsiteY0" fmla="*/ 979245 h 979244"/>
                <a:gd name="connsiteX1" fmla="*/ 453750 w 979729"/>
                <a:gd name="connsiteY1" fmla="*/ 942840 h 979244"/>
                <a:gd name="connsiteX2" fmla="*/ 453750 w 979729"/>
                <a:gd name="connsiteY2" fmla="*/ 942840 h 979244"/>
                <a:gd name="connsiteX3" fmla="*/ 36423 w 979729"/>
                <a:gd name="connsiteY3" fmla="*/ 525719 h 979244"/>
                <a:gd name="connsiteX4" fmla="*/ 0 w 979729"/>
                <a:gd name="connsiteY4" fmla="*/ 489314 h 979244"/>
                <a:gd name="connsiteX5" fmla="*/ 0 w 979729"/>
                <a:gd name="connsiteY5" fmla="*/ 489314 h 979244"/>
                <a:gd name="connsiteX6" fmla="*/ 36423 w 979729"/>
                <a:gd name="connsiteY6" fmla="*/ 452908 h 979244"/>
                <a:gd name="connsiteX7" fmla="*/ 36423 w 979729"/>
                <a:gd name="connsiteY7" fmla="*/ 452908 h 979244"/>
                <a:gd name="connsiteX8" fmla="*/ 36423 w 979729"/>
                <a:gd name="connsiteY8" fmla="*/ 452908 h 979244"/>
                <a:gd name="connsiteX9" fmla="*/ 453133 w 979729"/>
                <a:gd name="connsiteY9" fmla="*/ 36405 h 979244"/>
                <a:gd name="connsiteX10" fmla="*/ 489556 w 979729"/>
                <a:gd name="connsiteY10" fmla="*/ 0 h 979244"/>
                <a:gd name="connsiteX11" fmla="*/ 489556 w 979729"/>
                <a:gd name="connsiteY11" fmla="*/ 0 h 979244"/>
                <a:gd name="connsiteX12" fmla="*/ 525979 w 979729"/>
                <a:gd name="connsiteY12" fmla="*/ 36405 h 979244"/>
                <a:gd name="connsiteX13" fmla="*/ 525979 w 979729"/>
                <a:gd name="connsiteY13" fmla="*/ 36405 h 979244"/>
                <a:gd name="connsiteX14" fmla="*/ 943306 w 979729"/>
                <a:gd name="connsiteY14" fmla="*/ 453526 h 979244"/>
                <a:gd name="connsiteX15" fmla="*/ 979730 w 979729"/>
                <a:gd name="connsiteY15" fmla="*/ 489931 h 979244"/>
                <a:gd name="connsiteX16" fmla="*/ 943306 w 979729"/>
                <a:gd name="connsiteY16" fmla="*/ 526337 h 979244"/>
                <a:gd name="connsiteX17" fmla="*/ 943306 w 979729"/>
                <a:gd name="connsiteY17" fmla="*/ 526337 h 979244"/>
                <a:gd name="connsiteX18" fmla="*/ 943306 w 979729"/>
                <a:gd name="connsiteY18" fmla="*/ 526337 h 979244"/>
                <a:gd name="connsiteX19" fmla="*/ 525979 w 979729"/>
                <a:gd name="connsiteY19" fmla="*/ 943457 h 979244"/>
                <a:gd name="connsiteX20" fmla="*/ 490173 w 979729"/>
                <a:gd name="connsiteY20" fmla="*/ 979245 h 9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9729" h="979244">
                  <a:moveTo>
                    <a:pt x="490173" y="979245"/>
                  </a:moveTo>
                  <a:cubicBezTo>
                    <a:pt x="469801" y="979245"/>
                    <a:pt x="453750" y="963202"/>
                    <a:pt x="453750" y="942840"/>
                  </a:cubicBezTo>
                  <a:lnTo>
                    <a:pt x="453750" y="942840"/>
                  </a:lnTo>
                  <a:cubicBezTo>
                    <a:pt x="453750" y="712683"/>
                    <a:pt x="266694" y="526337"/>
                    <a:pt x="36423" y="525719"/>
                  </a:cubicBezTo>
                  <a:cubicBezTo>
                    <a:pt x="16051" y="525719"/>
                    <a:pt x="0" y="509676"/>
                    <a:pt x="0" y="489314"/>
                  </a:cubicBezTo>
                  <a:lnTo>
                    <a:pt x="0" y="489314"/>
                  </a:lnTo>
                  <a:cubicBezTo>
                    <a:pt x="0" y="468952"/>
                    <a:pt x="16051" y="452908"/>
                    <a:pt x="36423" y="452908"/>
                  </a:cubicBezTo>
                  <a:lnTo>
                    <a:pt x="36423" y="452908"/>
                  </a:lnTo>
                  <a:lnTo>
                    <a:pt x="36423" y="452908"/>
                  </a:lnTo>
                  <a:cubicBezTo>
                    <a:pt x="266694" y="452908"/>
                    <a:pt x="453133" y="266562"/>
                    <a:pt x="453133" y="36405"/>
                  </a:cubicBezTo>
                  <a:cubicBezTo>
                    <a:pt x="453133" y="16043"/>
                    <a:pt x="469801" y="0"/>
                    <a:pt x="489556" y="0"/>
                  </a:cubicBezTo>
                  <a:lnTo>
                    <a:pt x="489556" y="0"/>
                  </a:lnTo>
                  <a:cubicBezTo>
                    <a:pt x="509929" y="0"/>
                    <a:pt x="525979" y="16660"/>
                    <a:pt x="525979" y="36405"/>
                  </a:cubicBezTo>
                  <a:lnTo>
                    <a:pt x="525979" y="36405"/>
                  </a:lnTo>
                  <a:cubicBezTo>
                    <a:pt x="525979" y="266562"/>
                    <a:pt x="713036" y="452908"/>
                    <a:pt x="943306" y="453526"/>
                  </a:cubicBezTo>
                  <a:cubicBezTo>
                    <a:pt x="963679" y="453526"/>
                    <a:pt x="979730" y="469569"/>
                    <a:pt x="979730" y="489931"/>
                  </a:cubicBezTo>
                  <a:cubicBezTo>
                    <a:pt x="979730" y="510293"/>
                    <a:pt x="963679" y="526337"/>
                    <a:pt x="943306" y="526337"/>
                  </a:cubicBezTo>
                  <a:lnTo>
                    <a:pt x="943306" y="526337"/>
                  </a:lnTo>
                  <a:lnTo>
                    <a:pt x="943306" y="526337"/>
                  </a:lnTo>
                  <a:cubicBezTo>
                    <a:pt x="713036" y="526337"/>
                    <a:pt x="526597" y="713300"/>
                    <a:pt x="525979" y="943457"/>
                  </a:cubicBezTo>
                  <a:cubicBezTo>
                    <a:pt x="526597" y="962585"/>
                    <a:pt x="510546" y="979245"/>
                    <a:pt x="490173" y="979245"/>
                  </a:cubicBezTo>
                  <a:close/>
                </a:path>
              </a:pathLst>
            </a:custGeom>
            <a:solidFill>
              <a:srgbClr val="76CAE7"/>
            </a:soli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E1BD19-A20F-DD30-1821-15841BCABE36}"/>
                </a:ext>
              </a:extLst>
            </p:cNvPr>
            <p:cNvSpPr/>
            <p:nvPr/>
          </p:nvSpPr>
          <p:spPr>
            <a:xfrm>
              <a:off x="3468684" y="1105629"/>
              <a:ext cx="3186928" cy="3184766"/>
            </a:xfrm>
            <a:custGeom>
              <a:avLst/>
              <a:gdLst>
                <a:gd name="connsiteX0" fmla="*/ 3143023 w 3186928"/>
                <a:gd name="connsiteY0" fmla="*/ 1222468 h 3184768"/>
                <a:gd name="connsiteX1" fmla="*/ 1963890 w 3186928"/>
                <a:gd name="connsiteY1" fmla="*/ 3140851 h 3184768"/>
                <a:gd name="connsiteX2" fmla="*/ 43940 w 3186928"/>
                <a:gd name="connsiteY2" fmla="*/ 1962301 h 3184768"/>
                <a:gd name="connsiteX3" fmla="*/ 1223073 w 3186928"/>
                <a:gd name="connsiteY3" fmla="*/ 43918 h 3184768"/>
                <a:gd name="connsiteX4" fmla="*/ 1223073 w 3186928"/>
                <a:gd name="connsiteY4" fmla="*/ 43918 h 3184768"/>
                <a:gd name="connsiteX5" fmla="*/ 3143023 w 3186928"/>
                <a:gd name="connsiteY5" fmla="*/ 1222468 h 318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6928" h="3184768">
                  <a:moveTo>
                    <a:pt x="3143023" y="1222468"/>
                  </a:moveTo>
                  <a:cubicBezTo>
                    <a:pt x="3347364" y="2077688"/>
                    <a:pt x="2818915" y="2936610"/>
                    <a:pt x="1963890" y="3140851"/>
                  </a:cubicBezTo>
                  <a:cubicBezTo>
                    <a:pt x="1108864" y="3345091"/>
                    <a:pt x="248282" y="2817521"/>
                    <a:pt x="43940" y="1962301"/>
                  </a:cubicBezTo>
                  <a:cubicBezTo>
                    <a:pt x="-160402" y="1107081"/>
                    <a:pt x="367430" y="248159"/>
                    <a:pt x="1223073" y="43918"/>
                  </a:cubicBezTo>
                  <a:lnTo>
                    <a:pt x="1223073" y="43918"/>
                  </a:lnTo>
                  <a:cubicBezTo>
                    <a:pt x="2078716" y="-160323"/>
                    <a:pt x="2938063" y="367248"/>
                    <a:pt x="3143023" y="122246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89DED"/>
                </a:gs>
                <a:gs pos="100000">
                  <a:srgbClr val="047AD5"/>
                </a:gs>
              </a:gsLst>
              <a:path path="circle">
                <a:fillToRect l="100000" t="100000"/>
              </a:path>
              <a:tileRect r="-100000" b="-100000"/>
            </a:gra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21" name="Graphic 1042">
              <a:extLst>
                <a:ext uri="{FF2B5EF4-FFF2-40B4-BE49-F238E27FC236}">
                  <a16:creationId xmlns:a16="http://schemas.microsoft.com/office/drawing/2014/main" id="{534EC2B3-A5DE-BB2A-1F32-9B6189448FDD}"/>
                </a:ext>
              </a:extLst>
            </p:cNvPr>
            <p:cNvGrpSpPr/>
            <p:nvPr/>
          </p:nvGrpSpPr>
          <p:grpSpPr>
            <a:xfrm>
              <a:off x="3446756" y="1606870"/>
              <a:ext cx="3184319" cy="2170257"/>
              <a:chOff x="3446756" y="1606870"/>
              <a:chExt cx="3184319" cy="2170257"/>
            </a:xfrm>
            <a:solidFill>
              <a:srgbClr val="F2F2F2"/>
            </a:solidFill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35872F3-6CB1-6496-5244-5E6242D34C4A}"/>
                  </a:ext>
                </a:extLst>
              </p:cNvPr>
              <p:cNvSpPr/>
              <p:nvPr/>
            </p:nvSpPr>
            <p:spPr>
              <a:xfrm>
                <a:off x="3446756" y="2466309"/>
                <a:ext cx="1200150" cy="1310818"/>
              </a:xfrm>
              <a:custGeom>
                <a:avLst/>
                <a:gdLst>
                  <a:gd name="connsiteX0" fmla="*/ 761000 w 1200150"/>
                  <a:gd name="connsiteY0" fmla="*/ 1310602 h 1310818"/>
                  <a:gd name="connsiteX1" fmla="*/ 1199934 w 1200150"/>
                  <a:gd name="connsiteY1" fmla="*/ 899653 h 1310818"/>
                  <a:gd name="connsiteX2" fmla="*/ 788781 w 1200150"/>
                  <a:gd name="connsiteY2" fmla="*/ 460936 h 1310818"/>
                  <a:gd name="connsiteX3" fmla="*/ 783225 w 1200150"/>
                  <a:gd name="connsiteY3" fmla="*/ 460936 h 1310818"/>
                  <a:gd name="connsiteX4" fmla="*/ 762235 w 1200150"/>
                  <a:gd name="connsiteY4" fmla="*/ 460936 h 1310818"/>
                  <a:gd name="connsiteX5" fmla="*/ 764087 w 1200150"/>
                  <a:gd name="connsiteY5" fmla="*/ 424531 h 1310818"/>
                  <a:gd name="connsiteX6" fmla="*/ 333179 w 1200150"/>
                  <a:gd name="connsiteY6" fmla="*/ 6 h 1310818"/>
                  <a:gd name="connsiteX7" fmla="*/ 14010 w 1200150"/>
                  <a:gd name="connsiteY7" fmla="*/ 6 h 1310818"/>
                  <a:gd name="connsiteX8" fmla="*/ 428250 w 1200150"/>
                  <a:gd name="connsiteY8" fmla="*/ 1310602 h 1310818"/>
                  <a:gd name="connsiteX9" fmla="*/ 761000 w 1200150"/>
                  <a:gd name="connsiteY9" fmla="*/ 1310602 h 131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150" h="1310818">
                    <a:moveTo>
                      <a:pt x="761000" y="1310602"/>
                    </a:moveTo>
                    <a:cubicBezTo>
                      <a:pt x="995592" y="1318007"/>
                      <a:pt x="1191909" y="1134129"/>
                      <a:pt x="1199934" y="899653"/>
                    </a:cubicBezTo>
                    <a:cubicBezTo>
                      <a:pt x="1207342" y="665177"/>
                      <a:pt x="1023373" y="468958"/>
                      <a:pt x="788781" y="460936"/>
                    </a:cubicBezTo>
                    <a:cubicBezTo>
                      <a:pt x="786929" y="460936"/>
                      <a:pt x="785077" y="460936"/>
                      <a:pt x="783225" y="460936"/>
                    </a:cubicBezTo>
                    <a:cubicBezTo>
                      <a:pt x="776434" y="460936"/>
                      <a:pt x="769026" y="460936"/>
                      <a:pt x="762235" y="460936"/>
                    </a:cubicBezTo>
                    <a:cubicBezTo>
                      <a:pt x="763470" y="448595"/>
                      <a:pt x="764087" y="436871"/>
                      <a:pt x="764087" y="424531"/>
                    </a:cubicBezTo>
                    <a:cubicBezTo>
                      <a:pt x="762235" y="188204"/>
                      <a:pt x="569005" y="-1228"/>
                      <a:pt x="333179" y="6"/>
                    </a:cubicBezTo>
                    <a:lnTo>
                      <a:pt x="14010" y="6"/>
                    </a:lnTo>
                    <a:cubicBezTo>
                      <a:pt x="-48959" y="476362"/>
                      <a:pt x="102291" y="956421"/>
                      <a:pt x="428250" y="1310602"/>
                    </a:cubicBezTo>
                    <a:lnTo>
                      <a:pt x="761000" y="1310602"/>
                    </a:lnTo>
                    <a:close/>
                  </a:path>
                </a:pathLst>
              </a:custGeom>
              <a:solidFill>
                <a:srgbClr val="F2F2F2"/>
              </a:solidFill>
              <a:ln w="6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44006DF-2036-0D45-E05A-1A87FB7FC15E}"/>
                  </a:ext>
                </a:extLst>
              </p:cNvPr>
              <p:cNvSpPr/>
              <p:nvPr/>
            </p:nvSpPr>
            <p:spPr>
              <a:xfrm>
                <a:off x="5088709" y="1606870"/>
                <a:ext cx="1542366" cy="1342000"/>
              </a:xfrm>
              <a:custGeom>
                <a:avLst/>
                <a:gdLst>
                  <a:gd name="connsiteX0" fmla="*/ 1542135 w 1542366"/>
                  <a:gd name="connsiteY0" fmla="*/ 794656 h 1342000"/>
                  <a:gd name="connsiteX1" fmla="*/ 1540283 w 1542366"/>
                  <a:gd name="connsiteY1" fmla="*/ 782932 h 1342000"/>
                  <a:gd name="connsiteX2" fmla="*/ 1175431 w 1542366"/>
                  <a:gd name="connsiteY2" fmla="*/ 35694 h 1342000"/>
                  <a:gd name="connsiteX3" fmla="*/ 529686 w 1542366"/>
                  <a:gd name="connsiteY3" fmla="*/ 311512 h 1342000"/>
                  <a:gd name="connsiteX4" fmla="*/ 521043 w 1542366"/>
                  <a:gd name="connsiteY4" fmla="*/ 334342 h 1342000"/>
                  <a:gd name="connsiteX5" fmla="*/ 503757 w 1542366"/>
                  <a:gd name="connsiteY5" fmla="*/ 443559 h 1342000"/>
                  <a:gd name="connsiteX6" fmla="*/ 451901 w 1542366"/>
                  <a:gd name="connsiteY6" fmla="*/ 440474 h 1342000"/>
                  <a:gd name="connsiteX7" fmla="*/ 2 w 1542366"/>
                  <a:gd name="connsiteY7" fmla="*/ 889680 h 1342000"/>
                  <a:gd name="connsiteX8" fmla="*/ 301268 w 1542366"/>
                  <a:gd name="connsiteY8" fmla="*/ 1316056 h 1342000"/>
                  <a:gd name="connsiteX9" fmla="*/ 442023 w 1542366"/>
                  <a:gd name="connsiteY9" fmla="*/ 1341972 h 1342000"/>
                  <a:gd name="connsiteX10" fmla="*/ 968620 w 1542366"/>
                  <a:gd name="connsiteY10" fmla="*/ 1341972 h 1342000"/>
                  <a:gd name="connsiteX11" fmla="*/ 1542135 w 1542366"/>
                  <a:gd name="connsiteY11" fmla="*/ 794656 h 13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2366" h="1342000">
                    <a:moveTo>
                      <a:pt x="1542135" y="794656"/>
                    </a:moveTo>
                    <a:cubicBezTo>
                      <a:pt x="1542753" y="790953"/>
                      <a:pt x="1542135" y="786634"/>
                      <a:pt x="1540283" y="782932"/>
                    </a:cubicBezTo>
                    <a:cubicBezTo>
                      <a:pt x="1489044" y="505263"/>
                      <a:pt x="1362488" y="246722"/>
                      <a:pt x="1175431" y="35694"/>
                    </a:cubicBezTo>
                    <a:cubicBezTo>
                      <a:pt x="921084" y="-66118"/>
                      <a:pt x="631548" y="57291"/>
                      <a:pt x="529686" y="311512"/>
                    </a:cubicBezTo>
                    <a:cubicBezTo>
                      <a:pt x="526599" y="318916"/>
                      <a:pt x="524130" y="326938"/>
                      <a:pt x="521043" y="334342"/>
                    </a:cubicBezTo>
                    <a:cubicBezTo>
                      <a:pt x="510548" y="370131"/>
                      <a:pt x="504992" y="406536"/>
                      <a:pt x="503757" y="443559"/>
                    </a:cubicBezTo>
                    <a:cubicBezTo>
                      <a:pt x="486472" y="441708"/>
                      <a:pt x="469186" y="440474"/>
                      <a:pt x="451901" y="440474"/>
                    </a:cubicBezTo>
                    <a:cubicBezTo>
                      <a:pt x="203109" y="439857"/>
                      <a:pt x="620" y="641012"/>
                      <a:pt x="2" y="889680"/>
                    </a:cubicBezTo>
                    <a:cubicBezTo>
                      <a:pt x="-615" y="1080963"/>
                      <a:pt x="120385" y="1252500"/>
                      <a:pt x="301268" y="1316056"/>
                    </a:cubicBezTo>
                    <a:cubicBezTo>
                      <a:pt x="345717" y="1333333"/>
                      <a:pt x="393870" y="1342589"/>
                      <a:pt x="442023" y="1341972"/>
                    </a:cubicBezTo>
                    <a:lnTo>
                      <a:pt x="968620" y="1341972"/>
                    </a:lnTo>
                    <a:cubicBezTo>
                      <a:pt x="1179753" y="1182158"/>
                      <a:pt x="1372365" y="998896"/>
                      <a:pt x="1542135" y="794656"/>
                    </a:cubicBezTo>
                    <a:close/>
                  </a:path>
                </a:pathLst>
              </a:custGeom>
              <a:solidFill>
                <a:srgbClr val="F2F2F2"/>
              </a:solidFill>
              <a:ln w="6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6DB8274-9FAA-A92C-A9E4-1ABB145AE114}"/>
                </a:ext>
              </a:extLst>
            </p:cNvPr>
            <p:cNvSpPr/>
            <p:nvPr/>
          </p:nvSpPr>
          <p:spPr>
            <a:xfrm>
              <a:off x="2855800" y="1044778"/>
              <a:ext cx="4412090" cy="3190591"/>
            </a:xfrm>
            <a:custGeom>
              <a:avLst/>
              <a:gdLst>
                <a:gd name="connsiteX0" fmla="*/ 4331891 w 4412090"/>
                <a:gd name="connsiteY0" fmla="*/ 323820 h 3190591"/>
                <a:gd name="connsiteX1" fmla="*/ 3253386 w 4412090"/>
                <a:gd name="connsiteY1" fmla="*/ 25789 h 3190591"/>
                <a:gd name="connsiteX2" fmla="*/ 2713207 w 4412090"/>
                <a:gd name="connsiteY2" fmla="*/ 143027 h 3190591"/>
                <a:gd name="connsiteX3" fmla="*/ 3109544 w 4412090"/>
                <a:gd name="connsiteY3" fmla="*/ 341714 h 3190591"/>
                <a:gd name="connsiteX4" fmla="*/ 3295365 w 4412090"/>
                <a:gd name="connsiteY4" fmla="*/ 302224 h 3190591"/>
                <a:gd name="connsiteX5" fmla="*/ 3581814 w 4412090"/>
                <a:gd name="connsiteY5" fmla="*/ 279393 h 3190591"/>
                <a:gd name="connsiteX6" fmla="*/ 4090508 w 4412090"/>
                <a:gd name="connsiteY6" fmla="*/ 467591 h 3190591"/>
                <a:gd name="connsiteX7" fmla="*/ 4090508 w 4412090"/>
                <a:gd name="connsiteY7" fmla="*/ 467591 h 3190591"/>
                <a:gd name="connsiteX8" fmla="*/ 3860855 w 4412090"/>
                <a:gd name="connsiteY8" fmla="*/ 1245681 h 3190591"/>
                <a:gd name="connsiteX9" fmla="*/ 2628013 w 4412090"/>
                <a:gd name="connsiteY9" fmla="*/ 2296503 h 3190591"/>
                <a:gd name="connsiteX10" fmla="*/ 1116130 w 4412090"/>
                <a:gd name="connsiteY10" fmla="*/ 2883309 h 3190591"/>
                <a:gd name="connsiteX11" fmla="*/ 320369 w 4412090"/>
                <a:gd name="connsiteY11" fmla="*/ 2718559 h 3190591"/>
                <a:gd name="connsiteX12" fmla="*/ 550640 w 4412090"/>
                <a:gd name="connsiteY12" fmla="*/ 1941704 h 3190591"/>
                <a:gd name="connsiteX13" fmla="*/ 622870 w 4412090"/>
                <a:gd name="connsiteY13" fmla="*/ 1839892 h 3190591"/>
                <a:gd name="connsiteX14" fmla="*/ 629660 w 4412090"/>
                <a:gd name="connsiteY14" fmla="*/ 1417218 h 3190591"/>
                <a:gd name="connsiteX15" fmla="*/ 325926 w 4412090"/>
                <a:gd name="connsiteY15" fmla="*/ 1773251 h 3190591"/>
                <a:gd name="connsiteX16" fmla="*/ 80221 w 4412090"/>
                <a:gd name="connsiteY16" fmla="*/ 2861096 h 3190591"/>
                <a:gd name="connsiteX17" fmla="*/ 832768 w 4412090"/>
                <a:gd name="connsiteY17" fmla="*/ 3185043 h 3190591"/>
                <a:gd name="connsiteX18" fmla="*/ 1157492 w 4412090"/>
                <a:gd name="connsiteY18" fmla="*/ 3159127 h 3190591"/>
                <a:gd name="connsiteX19" fmla="*/ 2771855 w 4412090"/>
                <a:gd name="connsiteY19" fmla="*/ 2536532 h 3190591"/>
                <a:gd name="connsiteX20" fmla="*/ 4085570 w 4412090"/>
                <a:gd name="connsiteY20" fmla="*/ 1412899 h 3190591"/>
                <a:gd name="connsiteX21" fmla="*/ 4331891 w 4412090"/>
                <a:gd name="connsiteY21" fmla="*/ 323820 h 319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12090" h="3190591">
                  <a:moveTo>
                    <a:pt x="4331891" y="323820"/>
                  </a:moveTo>
                  <a:cubicBezTo>
                    <a:pt x="4168294" y="52322"/>
                    <a:pt x="3786774" y="-53809"/>
                    <a:pt x="3253386" y="25789"/>
                  </a:cubicBezTo>
                  <a:cubicBezTo>
                    <a:pt x="3070651" y="51705"/>
                    <a:pt x="2889768" y="90579"/>
                    <a:pt x="2713207" y="143027"/>
                  </a:cubicBezTo>
                  <a:cubicBezTo>
                    <a:pt x="2853345" y="191773"/>
                    <a:pt x="2987309" y="258414"/>
                    <a:pt x="3109544" y="341714"/>
                  </a:cubicBezTo>
                  <a:cubicBezTo>
                    <a:pt x="3171896" y="328140"/>
                    <a:pt x="3234865" y="311479"/>
                    <a:pt x="3295365" y="302224"/>
                  </a:cubicBezTo>
                  <a:cubicBezTo>
                    <a:pt x="3389819" y="287415"/>
                    <a:pt x="3485508" y="280010"/>
                    <a:pt x="3581814" y="279393"/>
                  </a:cubicBezTo>
                  <a:cubicBezTo>
                    <a:pt x="3771957" y="252243"/>
                    <a:pt x="3963335" y="322586"/>
                    <a:pt x="4090508" y="467591"/>
                  </a:cubicBezTo>
                  <a:lnTo>
                    <a:pt x="4090508" y="467591"/>
                  </a:lnTo>
                  <a:cubicBezTo>
                    <a:pt x="4189901" y="632958"/>
                    <a:pt x="4105942" y="916180"/>
                    <a:pt x="3860855" y="1245681"/>
                  </a:cubicBezTo>
                  <a:cubicBezTo>
                    <a:pt x="3519462" y="1670205"/>
                    <a:pt x="3101518" y="2026855"/>
                    <a:pt x="2628013" y="2296503"/>
                  </a:cubicBezTo>
                  <a:cubicBezTo>
                    <a:pt x="2165620" y="2585278"/>
                    <a:pt x="1652605" y="2783966"/>
                    <a:pt x="1116130" y="2883309"/>
                  </a:cubicBezTo>
                  <a:cubicBezTo>
                    <a:pt x="709916" y="2943780"/>
                    <a:pt x="419762" y="2883309"/>
                    <a:pt x="320369" y="2718559"/>
                  </a:cubicBezTo>
                  <a:cubicBezTo>
                    <a:pt x="220977" y="2553809"/>
                    <a:pt x="304936" y="2269970"/>
                    <a:pt x="550640" y="1941704"/>
                  </a:cubicBezTo>
                  <a:cubicBezTo>
                    <a:pt x="580890" y="1900979"/>
                    <a:pt x="588298" y="1881234"/>
                    <a:pt x="622870" y="1839892"/>
                  </a:cubicBezTo>
                  <a:cubicBezTo>
                    <a:pt x="606819" y="1699206"/>
                    <a:pt x="608671" y="1557287"/>
                    <a:pt x="629660" y="1417218"/>
                  </a:cubicBezTo>
                  <a:cubicBezTo>
                    <a:pt x="519155" y="1527669"/>
                    <a:pt x="417910" y="1646758"/>
                    <a:pt x="325926" y="1773251"/>
                  </a:cubicBezTo>
                  <a:cubicBezTo>
                    <a:pt x="4288" y="2202712"/>
                    <a:pt x="-82758" y="2589597"/>
                    <a:pt x="80221" y="2861096"/>
                  </a:cubicBezTo>
                  <a:cubicBezTo>
                    <a:pt x="255548" y="3095572"/>
                    <a:pt x="541997" y="3218980"/>
                    <a:pt x="832768" y="3185043"/>
                  </a:cubicBezTo>
                  <a:cubicBezTo>
                    <a:pt x="941421" y="3184426"/>
                    <a:pt x="1050074" y="3175787"/>
                    <a:pt x="1157492" y="3159127"/>
                  </a:cubicBezTo>
                  <a:cubicBezTo>
                    <a:pt x="1729773" y="3054847"/>
                    <a:pt x="2277360" y="2843819"/>
                    <a:pt x="2771855" y="2536532"/>
                  </a:cubicBezTo>
                  <a:cubicBezTo>
                    <a:pt x="3276228" y="2247756"/>
                    <a:pt x="3721952" y="1866424"/>
                    <a:pt x="4085570" y="1412899"/>
                  </a:cubicBezTo>
                  <a:cubicBezTo>
                    <a:pt x="4407825" y="982204"/>
                    <a:pt x="4494871" y="595319"/>
                    <a:pt x="4331891" y="323820"/>
                  </a:cubicBezTo>
                  <a:close/>
                </a:path>
              </a:pathLst>
            </a:custGeom>
            <a:solidFill>
              <a:srgbClr val="76CAE7"/>
            </a:soli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F02A68F-DEB7-47FA-1366-5FCF621F7E26}"/>
              </a:ext>
            </a:extLst>
          </p:cNvPr>
          <p:cNvSpPr txBox="1"/>
          <p:nvPr/>
        </p:nvSpPr>
        <p:spPr>
          <a:xfrm>
            <a:off x="5285297" y="4707926"/>
            <a:ext cx="1621405" cy="117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scalable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cost-effective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flexible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3E1C5-FC2B-4A47-4C9E-EB9619134BB3}"/>
              </a:ext>
            </a:extLst>
          </p:cNvPr>
          <p:cNvSpPr txBox="1"/>
          <p:nvPr/>
        </p:nvSpPr>
        <p:spPr>
          <a:xfrm>
            <a:off x="6725957" y="4713267"/>
            <a:ext cx="2423633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database for AI apps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876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8" dur="4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1CAC-3B73-AF36-4690-E0C770F22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459A776A-5736-E33D-9C7F-2DED39B99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0496" y="-878146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28" name="Rectangle: Rounded Corners 19">
            <a:extLst>
              <a:ext uri="{FF2B5EF4-FFF2-40B4-BE49-F238E27FC236}">
                <a16:creationId xmlns:a16="http://schemas.microsoft.com/office/drawing/2014/main" id="{56F6A491-A397-84B3-A2ED-43675550F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8DB8E-8015-F1D0-0C59-E29952AF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678536"/>
            <a:ext cx="11017250" cy="554038"/>
          </a:xfrm>
        </p:spPr>
        <p:txBody>
          <a:bodyPr/>
          <a:lstStyle/>
          <a:p>
            <a:r>
              <a:rPr lang="en-US"/>
              <a:t>Announcement slide (dark) with color wipe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6A5F7-66AE-B148-CC8A-A21E6FB9195E}"/>
              </a:ext>
            </a:extLst>
          </p:cNvPr>
          <p:cNvSpPr txBox="1"/>
          <p:nvPr/>
        </p:nvSpPr>
        <p:spPr>
          <a:xfrm>
            <a:off x="4406842" y="2913345"/>
            <a:ext cx="29980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Cosmos DB</a:t>
            </a:r>
            <a:endParaRPr lang="en-US" sz="2800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For</a:t>
            </a:r>
            <a:r>
              <a:rPr kumimoji="0" lang="en-US" sz="2800" b="0" i="0" u="none" strike="noStrike" kern="1200" cap="none" spc="0" normalizeH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5C39"/>
                    </a:gs>
                    <a:gs pos="8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NoSQL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2B082-902D-A03A-2C58-CADD76DDB681}"/>
              </a:ext>
            </a:extLst>
          </p:cNvPr>
          <p:cNvSpPr txBox="1"/>
          <p:nvPr/>
        </p:nvSpPr>
        <p:spPr>
          <a:xfrm>
            <a:off x="3828935" y="4172657"/>
            <a:ext cx="436371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 panose="020B0502040204020203" pitchFamily="34" charset="0"/>
              </a:rPr>
              <a:t>Serverless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 panose="020B0502040204020203" pitchFamily="34" charset="0"/>
              </a:rPr>
              <a:t> or Provisioned Throughput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 panose="020B0502040204020203" pitchFamily="34" charset="0"/>
              </a:rPr>
              <a:t>Automatic data partitioning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 panose="020B0502040204020203" pitchFamily="34" charset="0"/>
              </a:rPr>
              <a:t>Instant and dynamic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 panose="020B0502040204020203" pitchFamily="34" charset="0"/>
              </a:rPr>
              <a:t>autoscale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lt"/>
              <a:cs typeface="Segoe UI" panose="020B0502040204020203" pitchFamily="34" charset="0"/>
            </a:endParaRP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 panose="020B0502040204020203" pitchFamily="34" charset="0"/>
              </a:rPr>
              <a:t>Low latency, real-time data transactions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 panose="020B0502040204020203" pitchFamily="34" charset="0"/>
              </a:rPr>
              <a:t>Mission critical reliability (99.999%)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 panose="020B0502040204020203" pitchFamily="34" charset="0"/>
              </a:rPr>
              <a:t>Built-in vector indexing and search w/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 panose="020B0502040204020203" pitchFamily="34" charset="0"/>
              </a:rPr>
              <a:t>DiskANN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lt"/>
              <a:cs typeface="Segoe UI" panose="020B05020402040202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B91AE9-8667-1433-B2ED-44F202EF6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95229" y="392696"/>
            <a:ext cx="4860709" cy="5989320"/>
          </a:xfrm>
          <a:prstGeom prst="roundRect">
            <a:avLst>
              <a:gd name="adj" fmla="val 2334"/>
            </a:avLst>
          </a:prstGeom>
          <a:noFill/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95000">
                  <a:srgbClr val="399A91"/>
                </a:gs>
              </a:gsLst>
              <a:lin ang="8100000" scaled="1"/>
              <a:tileRect/>
            </a:gradFill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674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grpSp>
        <p:nvGrpSpPr>
          <p:cNvPr id="16" name="Graphic 1042">
            <a:extLst>
              <a:ext uri="{FF2B5EF4-FFF2-40B4-BE49-F238E27FC236}">
                <a16:creationId xmlns:a16="http://schemas.microsoft.com/office/drawing/2014/main" id="{FA0F77FD-47D7-3BAE-972A-5CFE97375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074423" y="581219"/>
            <a:ext cx="1802990" cy="1819000"/>
            <a:chOff x="2855800" y="515229"/>
            <a:chExt cx="4412090" cy="4387783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535F314-C486-99CC-D9F3-906C18FC7CFB}"/>
                </a:ext>
              </a:extLst>
            </p:cNvPr>
            <p:cNvSpPr/>
            <p:nvPr/>
          </p:nvSpPr>
          <p:spPr>
            <a:xfrm>
              <a:off x="2879843" y="515229"/>
              <a:ext cx="1226051" cy="1225444"/>
            </a:xfrm>
            <a:custGeom>
              <a:avLst/>
              <a:gdLst>
                <a:gd name="connsiteX0" fmla="*/ 613026 w 1226051"/>
                <a:gd name="connsiteY0" fmla="*/ 1225445 h 1225444"/>
                <a:gd name="connsiteX1" fmla="*/ 567342 w 1226051"/>
                <a:gd name="connsiteY1" fmla="*/ 1180401 h 1225444"/>
                <a:gd name="connsiteX2" fmla="*/ 567342 w 1226051"/>
                <a:gd name="connsiteY2" fmla="*/ 1179784 h 1225444"/>
                <a:gd name="connsiteX3" fmla="*/ 567342 w 1226051"/>
                <a:gd name="connsiteY3" fmla="*/ 1179784 h 1225444"/>
                <a:gd name="connsiteX4" fmla="*/ 45684 w 1226051"/>
                <a:gd name="connsiteY4" fmla="*/ 658383 h 1225444"/>
                <a:gd name="connsiteX5" fmla="*/ 0 w 1226051"/>
                <a:gd name="connsiteY5" fmla="*/ 612722 h 1225444"/>
                <a:gd name="connsiteX6" fmla="*/ 0 w 1226051"/>
                <a:gd name="connsiteY6" fmla="*/ 612722 h 1225444"/>
                <a:gd name="connsiteX7" fmla="*/ 45684 w 1226051"/>
                <a:gd name="connsiteY7" fmla="*/ 567061 h 1225444"/>
                <a:gd name="connsiteX8" fmla="*/ 45684 w 1226051"/>
                <a:gd name="connsiteY8" fmla="*/ 567061 h 1225444"/>
                <a:gd name="connsiteX9" fmla="*/ 45684 w 1226051"/>
                <a:gd name="connsiteY9" fmla="*/ 567061 h 1225444"/>
                <a:gd name="connsiteX10" fmla="*/ 567342 w 1226051"/>
                <a:gd name="connsiteY10" fmla="*/ 45661 h 1225444"/>
                <a:gd name="connsiteX11" fmla="*/ 612408 w 1226051"/>
                <a:gd name="connsiteY11" fmla="*/ 0 h 1225444"/>
                <a:gd name="connsiteX12" fmla="*/ 612408 w 1226051"/>
                <a:gd name="connsiteY12" fmla="*/ 0 h 1225444"/>
                <a:gd name="connsiteX13" fmla="*/ 613026 w 1226051"/>
                <a:gd name="connsiteY13" fmla="*/ 0 h 1225444"/>
                <a:gd name="connsiteX14" fmla="*/ 658709 w 1226051"/>
                <a:gd name="connsiteY14" fmla="*/ 45044 h 1225444"/>
                <a:gd name="connsiteX15" fmla="*/ 658709 w 1226051"/>
                <a:gd name="connsiteY15" fmla="*/ 45044 h 1225444"/>
                <a:gd name="connsiteX16" fmla="*/ 658709 w 1226051"/>
                <a:gd name="connsiteY16" fmla="*/ 45661 h 1225444"/>
                <a:gd name="connsiteX17" fmla="*/ 658709 w 1226051"/>
                <a:gd name="connsiteY17" fmla="*/ 45661 h 1225444"/>
                <a:gd name="connsiteX18" fmla="*/ 1180368 w 1226051"/>
                <a:gd name="connsiteY18" fmla="*/ 567061 h 1225444"/>
                <a:gd name="connsiteX19" fmla="*/ 1226051 w 1226051"/>
                <a:gd name="connsiteY19" fmla="*/ 612105 h 1225444"/>
                <a:gd name="connsiteX20" fmla="*/ 1226051 w 1226051"/>
                <a:gd name="connsiteY20" fmla="*/ 612722 h 1225444"/>
                <a:gd name="connsiteX21" fmla="*/ 1226051 w 1226051"/>
                <a:gd name="connsiteY21" fmla="*/ 612722 h 1225444"/>
                <a:gd name="connsiteX22" fmla="*/ 1180985 w 1226051"/>
                <a:gd name="connsiteY22" fmla="*/ 658383 h 1225444"/>
                <a:gd name="connsiteX23" fmla="*/ 1179750 w 1226051"/>
                <a:gd name="connsiteY23" fmla="*/ 658383 h 1225444"/>
                <a:gd name="connsiteX24" fmla="*/ 658092 w 1226051"/>
                <a:gd name="connsiteY24" fmla="*/ 1179784 h 1225444"/>
                <a:gd name="connsiteX25" fmla="*/ 613026 w 1226051"/>
                <a:gd name="connsiteY25" fmla="*/ 1225445 h 122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6051" h="1225444">
                  <a:moveTo>
                    <a:pt x="613026" y="1225445"/>
                  </a:moveTo>
                  <a:cubicBezTo>
                    <a:pt x="587715" y="1225445"/>
                    <a:pt x="567342" y="1205699"/>
                    <a:pt x="567342" y="1180401"/>
                  </a:cubicBezTo>
                  <a:lnTo>
                    <a:pt x="567342" y="1179784"/>
                  </a:lnTo>
                  <a:lnTo>
                    <a:pt x="567342" y="1179784"/>
                  </a:lnTo>
                  <a:cubicBezTo>
                    <a:pt x="566725" y="892242"/>
                    <a:pt x="333985" y="659001"/>
                    <a:pt x="45684" y="658383"/>
                  </a:cubicBezTo>
                  <a:cubicBezTo>
                    <a:pt x="20373" y="658383"/>
                    <a:pt x="0" y="638021"/>
                    <a:pt x="0" y="612722"/>
                  </a:cubicBezTo>
                  <a:lnTo>
                    <a:pt x="0" y="612722"/>
                  </a:lnTo>
                  <a:cubicBezTo>
                    <a:pt x="0" y="587424"/>
                    <a:pt x="20373" y="567061"/>
                    <a:pt x="45684" y="567061"/>
                  </a:cubicBezTo>
                  <a:lnTo>
                    <a:pt x="45684" y="567061"/>
                  </a:lnTo>
                  <a:lnTo>
                    <a:pt x="45684" y="567061"/>
                  </a:lnTo>
                  <a:cubicBezTo>
                    <a:pt x="333367" y="566444"/>
                    <a:pt x="566725" y="333203"/>
                    <a:pt x="567342" y="45661"/>
                  </a:cubicBezTo>
                  <a:cubicBezTo>
                    <a:pt x="567342" y="20362"/>
                    <a:pt x="587715" y="0"/>
                    <a:pt x="612408" y="0"/>
                  </a:cubicBezTo>
                  <a:lnTo>
                    <a:pt x="612408" y="0"/>
                  </a:lnTo>
                  <a:lnTo>
                    <a:pt x="613026" y="0"/>
                  </a:lnTo>
                  <a:cubicBezTo>
                    <a:pt x="638337" y="0"/>
                    <a:pt x="658709" y="19745"/>
                    <a:pt x="658709" y="45044"/>
                  </a:cubicBezTo>
                  <a:lnTo>
                    <a:pt x="658709" y="45044"/>
                  </a:lnTo>
                  <a:lnTo>
                    <a:pt x="658709" y="45661"/>
                  </a:lnTo>
                  <a:lnTo>
                    <a:pt x="658709" y="45661"/>
                  </a:lnTo>
                  <a:cubicBezTo>
                    <a:pt x="659327" y="333203"/>
                    <a:pt x="892067" y="566444"/>
                    <a:pt x="1180368" y="567061"/>
                  </a:cubicBezTo>
                  <a:cubicBezTo>
                    <a:pt x="1205679" y="567061"/>
                    <a:pt x="1226051" y="586807"/>
                    <a:pt x="1226051" y="612105"/>
                  </a:cubicBezTo>
                  <a:lnTo>
                    <a:pt x="1226051" y="612722"/>
                  </a:lnTo>
                  <a:lnTo>
                    <a:pt x="1226051" y="612722"/>
                  </a:lnTo>
                  <a:cubicBezTo>
                    <a:pt x="1226051" y="638021"/>
                    <a:pt x="1205679" y="658383"/>
                    <a:pt x="1180985" y="658383"/>
                  </a:cubicBezTo>
                  <a:lnTo>
                    <a:pt x="1179750" y="658383"/>
                  </a:lnTo>
                  <a:cubicBezTo>
                    <a:pt x="892067" y="658383"/>
                    <a:pt x="658709" y="891625"/>
                    <a:pt x="658092" y="1179784"/>
                  </a:cubicBezTo>
                  <a:cubicBezTo>
                    <a:pt x="658709" y="1204466"/>
                    <a:pt x="638337" y="1224828"/>
                    <a:pt x="613026" y="1225445"/>
                  </a:cubicBezTo>
                  <a:close/>
                </a:path>
              </a:pathLst>
            </a:custGeom>
            <a:solidFill>
              <a:srgbClr val="76CAE7"/>
            </a:soli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864218B-31AA-1885-4AD3-25B074039EF5}"/>
                </a:ext>
              </a:extLst>
            </p:cNvPr>
            <p:cNvSpPr/>
            <p:nvPr/>
          </p:nvSpPr>
          <p:spPr>
            <a:xfrm>
              <a:off x="6287599" y="3923768"/>
              <a:ext cx="979729" cy="979244"/>
            </a:xfrm>
            <a:custGeom>
              <a:avLst/>
              <a:gdLst>
                <a:gd name="connsiteX0" fmla="*/ 490173 w 979729"/>
                <a:gd name="connsiteY0" fmla="*/ 979245 h 979244"/>
                <a:gd name="connsiteX1" fmla="*/ 453750 w 979729"/>
                <a:gd name="connsiteY1" fmla="*/ 942840 h 979244"/>
                <a:gd name="connsiteX2" fmla="*/ 453750 w 979729"/>
                <a:gd name="connsiteY2" fmla="*/ 942840 h 979244"/>
                <a:gd name="connsiteX3" fmla="*/ 36423 w 979729"/>
                <a:gd name="connsiteY3" fmla="*/ 525719 h 979244"/>
                <a:gd name="connsiteX4" fmla="*/ 0 w 979729"/>
                <a:gd name="connsiteY4" fmla="*/ 489314 h 979244"/>
                <a:gd name="connsiteX5" fmla="*/ 0 w 979729"/>
                <a:gd name="connsiteY5" fmla="*/ 489314 h 979244"/>
                <a:gd name="connsiteX6" fmla="*/ 36423 w 979729"/>
                <a:gd name="connsiteY6" fmla="*/ 452908 h 979244"/>
                <a:gd name="connsiteX7" fmla="*/ 36423 w 979729"/>
                <a:gd name="connsiteY7" fmla="*/ 452908 h 979244"/>
                <a:gd name="connsiteX8" fmla="*/ 36423 w 979729"/>
                <a:gd name="connsiteY8" fmla="*/ 452908 h 979244"/>
                <a:gd name="connsiteX9" fmla="*/ 453133 w 979729"/>
                <a:gd name="connsiteY9" fmla="*/ 36405 h 979244"/>
                <a:gd name="connsiteX10" fmla="*/ 489556 w 979729"/>
                <a:gd name="connsiteY10" fmla="*/ 0 h 979244"/>
                <a:gd name="connsiteX11" fmla="*/ 489556 w 979729"/>
                <a:gd name="connsiteY11" fmla="*/ 0 h 979244"/>
                <a:gd name="connsiteX12" fmla="*/ 525979 w 979729"/>
                <a:gd name="connsiteY12" fmla="*/ 36405 h 979244"/>
                <a:gd name="connsiteX13" fmla="*/ 525979 w 979729"/>
                <a:gd name="connsiteY13" fmla="*/ 36405 h 979244"/>
                <a:gd name="connsiteX14" fmla="*/ 943306 w 979729"/>
                <a:gd name="connsiteY14" fmla="*/ 453526 h 979244"/>
                <a:gd name="connsiteX15" fmla="*/ 979730 w 979729"/>
                <a:gd name="connsiteY15" fmla="*/ 489931 h 979244"/>
                <a:gd name="connsiteX16" fmla="*/ 943306 w 979729"/>
                <a:gd name="connsiteY16" fmla="*/ 526337 h 979244"/>
                <a:gd name="connsiteX17" fmla="*/ 943306 w 979729"/>
                <a:gd name="connsiteY17" fmla="*/ 526337 h 979244"/>
                <a:gd name="connsiteX18" fmla="*/ 943306 w 979729"/>
                <a:gd name="connsiteY18" fmla="*/ 526337 h 979244"/>
                <a:gd name="connsiteX19" fmla="*/ 525979 w 979729"/>
                <a:gd name="connsiteY19" fmla="*/ 943457 h 979244"/>
                <a:gd name="connsiteX20" fmla="*/ 490173 w 979729"/>
                <a:gd name="connsiteY20" fmla="*/ 979245 h 9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9729" h="979244">
                  <a:moveTo>
                    <a:pt x="490173" y="979245"/>
                  </a:moveTo>
                  <a:cubicBezTo>
                    <a:pt x="469801" y="979245"/>
                    <a:pt x="453750" y="963202"/>
                    <a:pt x="453750" y="942840"/>
                  </a:cubicBezTo>
                  <a:lnTo>
                    <a:pt x="453750" y="942840"/>
                  </a:lnTo>
                  <a:cubicBezTo>
                    <a:pt x="453750" y="712683"/>
                    <a:pt x="266694" y="526337"/>
                    <a:pt x="36423" y="525719"/>
                  </a:cubicBezTo>
                  <a:cubicBezTo>
                    <a:pt x="16051" y="525719"/>
                    <a:pt x="0" y="509676"/>
                    <a:pt x="0" y="489314"/>
                  </a:cubicBezTo>
                  <a:lnTo>
                    <a:pt x="0" y="489314"/>
                  </a:lnTo>
                  <a:cubicBezTo>
                    <a:pt x="0" y="468952"/>
                    <a:pt x="16051" y="452908"/>
                    <a:pt x="36423" y="452908"/>
                  </a:cubicBezTo>
                  <a:lnTo>
                    <a:pt x="36423" y="452908"/>
                  </a:lnTo>
                  <a:lnTo>
                    <a:pt x="36423" y="452908"/>
                  </a:lnTo>
                  <a:cubicBezTo>
                    <a:pt x="266694" y="452908"/>
                    <a:pt x="453133" y="266562"/>
                    <a:pt x="453133" y="36405"/>
                  </a:cubicBezTo>
                  <a:cubicBezTo>
                    <a:pt x="453133" y="16043"/>
                    <a:pt x="469801" y="0"/>
                    <a:pt x="489556" y="0"/>
                  </a:cubicBezTo>
                  <a:lnTo>
                    <a:pt x="489556" y="0"/>
                  </a:lnTo>
                  <a:cubicBezTo>
                    <a:pt x="509929" y="0"/>
                    <a:pt x="525979" y="16660"/>
                    <a:pt x="525979" y="36405"/>
                  </a:cubicBezTo>
                  <a:lnTo>
                    <a:pt x="525979" y="36405"/>
                  </a:lnTo>
                  <a:cubicBezTo>
                    <a:pt x="525979" y="266562"/>
                    <a:pt x="713036" y="452908"/>
                    <a:pt x="943306" y="453526"/>
                  </a:cubicBezTo>
                  <a:cubicBezTo>
                    <a:pt x="963679" y="453526"/>
                    <a:pt x="979730" y="469569"/>
                    <a:pt x="979730" y="489931"/>
                  </a:cubicBezTo>
                  <a:cubicBezTo>
                    <a:pt x="979730" y="510293"/>
                    <a:pt x="963679" y="526337"/>
                    <a:pt x="943306" y="526337"/>
                  </a:cubicBezTo>
                  <a:lnTo>
                    <a:pt x="943306" y="526337"/>
                  </a:lnTo>
                  <a:lnTo>
                    <a:pt x="943306" y="526337"/>
                  </a:lnTo>
                  <a:cubicBezTo>
                    <a:pt x="713036" y="526337"/>
                    <a:pt x="526597" y="713300"/>
                    <a:pt x="525979" y="943457"/>
                  </a:cubicBezTo>
                  <a:cubicBezTo>
                    <a:pt x="526597" y="962585"/>
                    <a:pt x="510546" y="979245"/>
                    <a:pt x="490173" y="979245"/>
                  </a:cubicBezTo>
                  <a:close/>
                </a:path>
              </a:pathLst>
            </a:custGeom>
            <a:solidFill>
              <a:srgbClr val="76CAE7"/>
            </a:soli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AAE6787-726C-5DB2-D752-731642C2B7CF}"/>
                </a:ext>
              </a:extLst>
            </p:cNvPr>
            <p:cNvSpPr/>
            <p:nvPr/>
          </p:nvSpPr>
          <p:spPr>
            <a:xfrm>
              <a:off x="3468684" y="1105629"/>
              <a:ext cx="3186928" cy="3184766"/>
            </a:xfrm>
            <a:custGeom>
              <a:avLst/>
              <a:gdLst>
                <a:gd name="connsiteX0" fmla="*/ 3143023 w 3186928"/>
                <a:gd name="connsiteY0" fmla="*/ 1222468 h 3184768"/>
                <a:gd name="connsiteX1" fmla="*/ 1963890 w 3186928"/>
                <a:gd name="connsiteY1" fmla="*/ 3140851 h 3184768"/>
                <a:gd name="connsiteX2" fmla="*/ 43940 w 3186928"/>
                <a:gd name="connsiteY2" fmla="*/ 1962301 h 3184768"/>
                <a:gd name="connsiteX3" fmla="*/ 1223073 w 3186928"/>
                <a:gd name="connsiteY3" fmla="*/ 43918 h 3184768"/>
                <a:gd name="connsiteX4" fmla="*/ 1223073 w 3186928"/>
                <a:gd name="connsiteY4" fmla="*/ 43918 h 3184768"/>
                <a:gd name="connsiteX5" fmla="*/ 3143023 w 3186928"/>
                <a:gd name="connsiteY5" fmla="*/ 1222468 h 318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6928" h="3184768">
                  <a:moveTo>
                    <a:pt x="3143023" y="1222468"/>
                  </a:moveTo>
                  <a:cubicBezTo>
                    <a:pt x="3347364" y="2077688"/>
                    <a:pt x="2818915" y="2936610"/>
                    <a:pt x="1963890" y="3140851"/>
                  </a:cubicBezTo>
                  <a:cubicBezTo>
                    <a:pt x="1108864" y="3345091"/>
                    <a:pt x="248282" y="2817521"/>
                    <a:pt x="43940" y="1962301"/>
                  </a:cubicBezTo>
                  <a:cubicBezTo>
                    <a:pt x="-160402" y="1107081"/>
                    <a:pt x="367430" y="248159"/>
                    <a:pt x="1223073" y="43918"/>
                  </a:cubicBezTo>
                  <a:lnTo>
                    <a:pt x="1223073" y="43918"/>
                  </a:lnTo>
                  <a:cubicBezTo>
                    <a:pt x="2078716" y="-160323"/>
                    <a:pt x="2938063" y="367248"/>
                    <a:pt x="3143023" y="122246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89DED"/>
                </a:gs>
                <a:gs pos="100000">
                  <a:srgbClr val="047AD5"/>
                </a:gs>
              </a:gsLst>
              <a:path path="circle">
                <a:fillToRect l="100000" t="100000"/>
              </a:path>
              <a:tileRect r="-100000" b="-100000"/>
            </a:gra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21" name="Graphic 1042">
              <a:extLst>
                <a:ext uri="{FF2B5EF4-FFF2-40B4-BE49-F238E27FC236}">
                  <a16:creationId xmlns:a16="http://schemas.microsoft.com/office/drawing/2014/main" id="{CDAD66AC-093B-238C-0C46-1722FCFC7AB1}"/>
                </a:ext>
              </a:extLst>
            </p:cNvPr>
            <p:cNvGrpSpPr/>
            <p:nvPr/>
          </p:nvGrpSpPr>
          <p:grpSpPr>
            <a:xfrm>
              <a:off x="3446756" y="1606870"/>
              <a:ext cx="3184319" cy="2170257"/>
              <a:chOff x="3446756" y="1606870"/>
              <a:chExt cx="3184319" cy="2170257"/>
            </a:xfrm>
            <a:solidFill>
              <a:srgbClr val="F2F2F2"/>
            </a:solidFill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51A6B2-F597-4FD8-E019-2D383482F34F}"/>
                  </a:ext>
                </a:extLst>
              </p:cNvPr>
              <p:cNvSpPr/>
              <p:nvPr/>
            </p:nvSpPr>
            <p:spPr>
              <a:xfrm>
                <a:off x="3446756" y="2466309"/>
                <a:ext cx="1200150" cy="1310818"/>
              </a:xfrm>
              <a:custGeom>
                <a:avLst/>
                <a:gdLst>
                  <a:gd name="connsiteX0" fmla="*/ 761000 w 1200150"/>
                  <a:gd name="connsiteY0" fmla="*/ 1310602 h 1310818"/>
                  <a:gd name="connsiteX1" fmla="*/ 1199934 w 1200150"/>
                  <a:gd name="connsiteY1" fmla="*/ 899653 h 1310818"/>
                  <a:gd name="connsiteX2" fmla="*/ 788781 w 1200150"/>
                  <a:gd name="connsiteY2" fmla="*/ 460936 h 1310818"/>
                  <a:gd name="connsiteX3" fmla="*/ 783225 w 1200150"/>
                  <a:gd name="connsiteY3" fmla="*/ 460936 h 1310818"/>
                  <a:gd name="connsiteX4" fmla="*/ 762235 w 1200150"/>
                  <a:gd name="connsiteY4" fmla="*/ 460936 h 1310818"/>
                  <a:gd name="connsiteX5" fmla="*/ 764087 w 1200150"/>
                  <a:gd name="connsiteY5" fmla="*/ 424531 h 1310818"/>
                  <a:gd name="connsiteX6" fmla="*/ 333179 w 1200150"/>
                  <a:gd name="connsiteY6" fmla="*/ 6 h 1310818"/>
                  <a:gd name="connsiteX7" fmla="*/ 14010 w 1200150"/>
                  <a:gd name="connsiteY7" fmla="*/ 6 h 1310818"/>
                  <a:gd name="connsiteX8" fmla="*/ 428250 w 1200150"/>
                  <a:gd name="connsiteY8" fmla="*/ 1310602 h 1310818"/>
                  <a:gd name="connsiteX9" fmla="*/ 761000 w 1200150"/>
                  <a:gd name="connsiteY9" fmla="*/ 1310602 h 131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150" h="1310818">
                    <a:moveTo>
                      <a:pt x="761000" y="1310602"/>
                    </a:moveTo>
                    <a:cubicBezTo>
                      <a:pt x="995592" y="1318007"/>
                      <a:pt x="1191909" y="1134129"/>
                      <a:pt x="1199934" y="899653"/>
                    </a:cubicBezTo>
                    <a:cubicBezTo>
                      <a:pt x="1207342" y="665177"/>
                      <a:pt x="1023373" y="468958"/>
                      <a:pt x="788781" y="460936"/>
                    </a:cubicBezTo>
                    <a:cubicBezTo>
                      <a:pt x="786929" y="460936"/>
                      <a:pt x="785077" y="460936"/>
                      <a:pt x="783225" y="460936"/>
                    </a:cubicBezTo>
                    <a:cubicBezTo>
                      <a:pt x="776434" y="460936"/>
                      <a:pt x="769026" y="460936"/>
                      <a:pt x="762235" y="460936"/>
                    </a:cubicBezTo>
                    <a:cubicBezTo>
                      <a:pt x="763470" y="448595"/>
                      <a:pt x="764087" y="436871"/>
                      <a:pt x="764087" y="424531"/>
                    </a:cubicBezTo>
                    <a:cubicBezTo>
                      <a:pt x="762235" y="188204"/>
                      <a:pt x="569005" y="-1228"/>
                      <a:pt x="333179" y="6"/>
                    </a:cubicBezTo>
                    <a:lnTo>
                      <a:pt x="14010" y="6"/>
                    </a:lnTo>
                    <a:cubicBezTo>
                      <a:pt x="-48959" y="476362"/>
                      <a:pt x="102291" y="956421"/>
                      <a:pt x="428250" y="1310602"/>
                    </a:cubicBezTo>
                    <a:lnTo>
                      <a:pt x="761000" y="1310602"/>
                    </a:lnTo>
                    <a:close/>
                  </a:path>
                </a:pathLst>
              </a:custGeom>
              <a:solidFill>
                <a:srgbClr val="F2F2F2"/>
              </a:solidFill>
              <a:ln w="6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CD30FB2-7654-C594-57F2-4FBD4AD72DD3}"/>
                  </a:ext>
                </a:extLst>
              </p:cNvPr>
              <p:cNvSpPr/>
              <p:nvPr/>
            </p:nvSpPr>
            <p:spPr>
              <a:xfrm>
                <a:off x="5088709" y="1606870"/>
                <a:ext cx="1542366" cy="1342000"/>
              </a:xfrm>
              <a:custGeom>
                <a:avLst/>
                <a:gdLst>
                  <a:gd name="connsiteX0" fmla="*/ 1542135 w 1542366"/>
                  <a:gd name="connsiteY0" fmla="*/ 794656 h 1342000"/>
                  <a:gd name="connsiteX1" fmla="*/ 1540283 w 1542366"/>
                  <a:gd name="connsiteY1" fmla="*/ 782932 h 1342000"/>
                  <a:gd name="connsiteX2" fmla="*/ 1175431 w 1542366"/>
                  <a:gd name="connsiteY2" fmla="*/ 35694 h 1342000"/>
                  <a:gd name="connsiteX3" fmla="*/ 529686 w 1542366"/>
                  <a:gd name="connsiteY3" fmla="*/ 311512 h 1342000"/>
                  <a:gd name="connsiteX4" fmla="*/ 521043 w 1542366"/>
                  <a:gd name="connsiteY4" fmla="*/ 334342 h 1342000"/>
                  <a:gd name="connsiteX5" fmla="*/ 503757 w 1542366"/>
                  <a:gd name="connsiteY5" fmla="*/ 443559 h 1342000"/>
                  <a:gd name="connsiteX6" fmla="*/ 451901 w 1542366"/>
                  <a:gd name="connsiteY6" fmla="*/ 440474 h 1342000"/>
                  <a:gd name="connsiteX7" fmla="*/ 2 w 1542366"/>
                  <a:gd name="connsiteY7" fmla="*/ 889680 h 1342000"/>
                  <a:gd name="connsiteX8" fmla="*/ 301268 w 1542366"/>
                  <a:gd name="connsiteY8" fmla="*/ 1316056 h 1342000"/>
                  <a:gd name="connsiteX9" fmla="*/ 442023 w 1542366"/>
                  <a:gd name="connsiteY9" fmla="*/ 1341972 h 1342000"/>
                  <a:gd name="connsiteX10" fmla="*/ 968620 w 1542366"/>
                  <a:gd name="connsiteY10" fmla="*/ 1341972 h 1342000"/>
                  <a:gd name="connsiteX11" fmla="*/ 1542135 w 1542366"/>
                  <a:gd name="connsiteY11" fmla="*/ 794656 h 13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2366" h="1342000">
                    <a:moveTo>
                      <a:pt x="1542135" y="794656"/>
                    </a:moveTo>
                    <a:cubicBezTo>
                      <a:pt x="1542753" y="790953"/>
                      <a:pt x="1542135" y="786634"/>
                      <a:pt x="1540283" y="782932"/>
                    </a:cubicBezTo>
                    <a:cubicBezTo>
                      <a:pt x="1489044" y="505263"/>
                      <a:pt x="1362488" y="246722"/>
                      <a:pt x="1175431" y="35694"/>
                    </a:cubicBezTo>
                    <a:cubicBezTo>
                      <a:pt x="921084" y="-66118"/>
                      <a:pt x="631548" y="57291"/>
                      <a:pt x="529686" y="311512"/>
                    </a:cubicBezTo>
                    <a:cubicBezTo>
                      <a:pt x="526599" y="318916"/>
                      <a:pt x="524130" y="326938"/>
                      <a:pt x="521043" y="334342"/>
                    </a:cubicBezTo>
                    <a:cubicBezTo>
                      <a:pt x="510548" y="370131"/>
                      <a:pt x="504992" y="406536"/>
                      <a:pt x="503757" y="443559"/>
                    </a:cubicBezTo>
                    <a:cubicBezTo>
                      <a:pt x="486472" y="441708"/>
                      <a:pt x="469186" y="440474"/>
                      <a:pt x="451901" y="440474"/>
                    </a:cubicBezTo>
                    <a:cubicBezTo>
                      <a:pt x="203109" y="439857"/>
                      <a:pt x="620" y="641012"/>
                      <a:pt x="2" y="889680"/>
                    </a:cubicBezTo>
                    <a:cubicBezTo>
                      <a:pt x="-615" y="1080963"/>
                      <a:pt x="120385" y="1252500"/>
                      <a:pt x="301268" y="1316056"/>
                    </a:cubicBezTo>
                    <a:cubicBezTo>
                      <a:pt x="345717" y="1333333"/>
                      <a:pt x="393870" y="1342589"/>
                      <a:pt x="442023" y="1341972"/>
                    </a:cubicBezTo>
                    <a:lnTo>
                      <a:pt x="968620" y="1341972"/>
                    </a:lnTo>
                    <a:cubicBezTo>
                      <a:pt x="1179753" y="1182158"/>
                      <a:pt x="1372365" y="998896"/>
                      <a:pt x="1542135" y="794656"/>
                    </a:cubicBezTo>
                    <a:close/>
                  </a:path>
                </a:pathLst>
              </a:custGeom>
              <a:solidFill>
                <a:srgbClr val="F2F2F2"/>
              </a:solidFill>
              <a:ln w="6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9521787-7B4B-06E4-DB38-DB7408D699CE}"/>
                </a:ext>
              </a:extLst>
            </p:cNvPr>
            <p:cNvSpPr/>
            <p:nvPr/>
          </p:nvSpPr>
          <p:spPr>
            <a:xfrm>
              <a:off x="2855800" y="1044778"/>
              <a:ext cx="4412090" cy="3190591"/>
            </a:xfrm>
            <a:custGeom>
              <a:avLst/>
              <a:gdLst>
                <a:gd name="connsiteX0" fmla="*/ 4331891 w 4412090"/>
                <a:gd name="connsiteY0" fmla="*/ 323820 h 3190591"/>
                <a:gd name="connsiteX1" fmla="*/ 3253386 w 4412090"/>
                <a:gd name="connsiteY1" fmla="*/ 25789 h 3190591"/>
                <a:gd name="connsiteX2" fmla="*/ 2713207 w 4412090"/>
                <a:gd name="connsiteY2" fmla="*/ 143027 h 3190591"/>
                <a:gd name="connsiteX3" fmla="*/ 3109544 w 4412090"/>
                <a:gd name="connsiteY3" fmla="*/ 341714 h 3190591"/>
                <a:gd name="connsiteX4" fmla="*/ 3295365 w 4412090"/>
                <a:gd name="connsiteY4" fmla="*/ 302224 h 3190591"/>
                <a:gd name="connsiteX5" fmla="*/ 3581814 w 4412090"/>
                <a:gd name="connsiteY5" fmla="*/ 279393 h 3190591"/>
                <a:gd name="connsiteX6" fmla="*/ 4090508 w 4412090"/>
                <a:gd name="connsiteY6" fmla="*/ 467591 h 3190591"/>
                <a:gd name="connsiteX7" fmla="*/ 4090508 w 4412090"/>
                <a:gd name="connsiteY7" fmla="*/ 467591 h 3190591"/>
                <a:gd name="connsiteX8" fmla="*/ 3860855 w 4412090"/>
                <a:gd name="connsiteY8" fmla="*/ 1245681 h 3190591"/>
                <a:gd name="connsiteX9" fmla="*/ 2628013 w 4412090"/>
                <a:gd name="connsiteY9" fmla="*/ 2296503 h 3190591"/>
                <a:gd name="connsiteX10" fmla="*/ 1116130 w 4412090"/>
                <a:gd name="connsiteY10" fmla="*/ 2883309 h 3190591"/>
                <a:gd name="connsiteX11" fmla="*/ 320369 w 4412090"/>
                <a:gd name="connsiteY11" fmla="*/ 2718559 h 3190591"/>
                <a:gd name="connsiteX12" fmla="*/ 550640 w 4412090"/>
                <a:gd name="connsiteY12" fmla="*/ 1941704 h 3190591"/>
                <a:gd name="connsiteX13" fmla="*/ 622870 w 4412090"/>
                <a:gd name="connsiteY13" fmla="*/ 1839892 h 3190591"/>
                <a:gd name="connsiteX14" fmla="*/ 629660 w 4412090"/>
                <a:gd name="connsiteY14" fmla="*/ 1417218 h 3190591"/>
                <a:gd name="connsiteX15" fmla="*/ 325926 w 4412090"/>
                <a:gd name="connsiteY15" fmla="*/ 1773251 h 3190591"/>
                <a:gd name="connsiteX16" fmla="*/ 80221 w 4412090"/>
                <a:gd name="connsiteY16" fmla="*/ 2861096 h 3190591"/>
                <a:gd name="connsiteX17" fmla="*/ 832768 w 4412090"/>
                <a:gd name="connsiteY17" fmla="*/ 3185043 h 3190591"/>
                <a:gd name="connsiteX18" fmla="*/ 1157492 w 4412090"/>
                <a:gd name="connsiteY18" fmla="*/ 3159127 h 3190591"/>
                <a:gd name="connsiteX19" fmla="*/ 2771855 w 4412090"/>
                <a:gd name="connsiteY19" fmla="*/ 2536532 h 3190591"/>
                <a:gd name="connsiteX20" fmla="*/ 4085570 w 4412090"/>
                <a:gd name="connsiteY20" fmla="*/ 1412899 h 3190591"/>
                <a:gd name="connsiteX21" fmla="*/ 4331891 w 4412090"/>
                <a:gd name="connsiteY21" fmla="*/ 323820 h 319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12090" h="3190591">
                  <a:moveTo>
                    <a:pt x="4331891" y="323820"/>
                  </a:moveTo>
                  <a:cubicBezTo>
                    <a:pt x="4168294" y="52322"/>
                    <a:pt x="3786774" y="-53809"/>
                    <a:pt x="3253386" y="25789"/>
                  </a:cubicBezTo>
                  <a:cubicBezTo>
                    <a:pt x="3070651" y="51705"/>
                    <a:pt x="2889768" y="90579"/>
                    <a:pt x="2713207" y="143027"/>
                  </a:cubicBezTo>
                  <a:cubicBezTo>
                    <a:pt x="2853345" y="191773"/>
                    <a:pt x="2987309" y="258414"/>
                    <a:pt x="3109544" y="341714"/>
                  </a:cubicBezTo>
                  <a:cubicBezTo>
                    <a:pt x="3171896" y="328140"/>
                    <a:pt x="3234865" y="311479"/>
                    <a:pt x="3295365" y="302224"/>
                  </a:cubicBezTo>
                  <a:cubicBezTo>
                    <a:pt x="3389819" y="287415"/>
                    <a:pt x="3485508" y="280010"/>
                    <a:pt x="3581814" y="279393"/>
                  </a:cubicBezTo>
                  <a:cubicBezTo>
                    <a:pt x="3771957" y="252243"/>
                    <a:pt x="3963335" y="322586"/>
                    <a:pt x="4090508" y="467591"/>
                  </a:cubicBezTo>
                  <a:lnTo>
                    <a:pt x="4090508" y="467591"/>
                  </a:lnTo>
                  <a:cubicBezTo>
                    <a:pt x="4189901" y="632958"/>
                    <a:pt x="4105942" y="916180"/>
                    <a:pt x="3860855" y="1245681"/>
                  </a:cubicBezTo>
                  <a:cubicBezTo>
                    <a:pt x="3519462" y="1670205"/>
                    <a:pt x="3101518" y="2026855"/>
                    <a:pt x="2628013" y="2296503"/>
                  </a:cubicBezTo>
                  <a:cubicBezTo>
                    <a:pt x="2165620" y="2585278"/>
                    <a:pt x="1652605" y="2783966"/>
                    <a:pt x="1116130" y="2883309"/>
                  </a:cubicBezTo>
                  <a:cubicBezTo>
                    <a:pt x="709916" y="2943780"/>
                    <a:pt x="419762" y="2883309"/>
                    <a:pt x="320369" y="2718559"/>
                  </a:cubicBezTo>
                  <a:cubicBezTo>
                    <a:pt x="220977" y="2553809"/>
                    <a:pt x="304936" y="2269970"/>
                    <a:pt x="550640" y="1941704"/>
                  </a:cubicBezTo>
                  <a:cubicBezTo>
                    <a:pt x="580890" y="1900979"/>
                    <a:pt x="588298" y="1881234"/>
                    <a:pt x="622870" y="1839892"/>
                  </a:cubicBezTo>
                  <a:cubicBezTo>
                    <a:pt x="606819" y="1699206"/>
                    <a:pt x="608671" y="1557287"/>
                    <a:pt x="629660" y="1417218"/>
                  </a:cubicBezTo>
                  <a:cubicBezTo>
                    <a:pt x="519155" y="1527669"/>
                    <a:pt x="417910" y="1646758"/>
                    <a:pt x="325926" y="1773251"/>
                  </a:cubicBezTo>
                  <a:cubicBezTo>
                    <a:pt x="4288" y="2202712"/>
                    <a:pt x="-82758" y="2589597"/>
                    <a:pt x="80221" y="2861096"/>
                  </a:cubicBezTo>
                  <a:cubicBezTo>
                    <a:pt x="255548" y="3095572"/>
                    <a:pt x="541997" y="3218980"/>
                    <a:pt x="832768" y="3185043"/>
                  </a:cubicBezTo>
                  <a:cubicBezTo>
                    <a:pt x="941421" y="3184426"/>
                    <a:pt x="1050074" y="3175787"/>
                    <a:pt x="1157492" y="3159127"/>
                  </a:cubicBezTo>
                  <a:cubicBezTo>
                    <a:pt x="1729773" y="3054847"/>
                    <a:pt x="2277360" y="2843819"/>
                    <a:pt x="2771855" y="2536532"/>
                  </a:cubicBezTo>
                  <a:cubicBezTo>
                    <a:pt x="3276228" y="2247756"/>
                    <a:pt x="3721952" y="1866424"/>
                    <a:pt x="4085570" y="1412899"/>
                  </a:cubicBezTo>
                  <a:cubicBezTo>
                    <a:pt x="4407825" y="982204"/>
                    <a:pt x="4494871" y="595319"/>
                    <a:pt x="4331891" y="323820"/>
                  </a:cubicBezTo>
                  <a:close/>
                </a:path>
              </a:pathLst>
            </a:custGeom>
            <a:solidFill>
              <a:srgbClr val="76CAE7"/>
            </a:soli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2A56A7-9387-9EBD-A80F-777B02A33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46114" y="4515103"/>
            <a:ext cx="4384109" cy="1453019"/>
            <a:chOff x="701458" y="4409162"/>
            <a:chExt cx="4384109" cy="145301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A70F28-73C8-A9F1-0CD7-6DBF47C41AA2}"/>
                </a:ext>
              </a:extLst>
            </p:cNvPr>
            <p:cNvCxnSpPr/>
            <p:nvPr/>
          </p:nvCxnSpPr>
          <p:spPr>
            <a:xfrm>
              <a:off x="701458" y="4409162"/>
              <a:ext cx="4384109" cy="0"/>
            </a:xfrm>
            <a:prstGeom prst="line">
              <a:avLst/>
            </a:prstGeom>
            <a:ln>
              <a:solidFill>
                <a:schemeClr val="bg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2435F6-6EC1-E85A-0F24-574F5D08555A}"/>
                </a:ext>
              </a:extLst>
            </p:cNvPr>
            <p:cNvCxnSpPr/>
            <p:nvPr/>
          </p:nvCxnSpPr>
          <p:spPr>
            <a:xfrm>
              <a:off x="701458" y="4772417"/>
              <a:ext cx="4384109" cy="0"/>
            </a:xfrm>
            <a:prstGeom prst="line">
              <a:avLst/>
            </a:prstGeom>
            <a:ln>
              <a:solidFill>
                <a:schemeClr val="bg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56DE6A-6564-8800-7F25-184F889E4CF6}"/>
                </a:ext>
              </a:extLst>
            </p:cNvPr>
            <p:cNvCxnSpPr/>
            <p:nvPr/>
          </p:nvCxnSpPr>
          <p:spPr>
            <a:xfrm>
              <a:off x="701458" y="5135672"/>
              <a:ext cx="4384109" cy="0"/>
            </a:xfrm>
            <a:prstGeom prst="line">
              <a:avLst/>
            </a:prstGeom>
            <a:ln>
              <a:solidFill>
                <a:schemeClr val="bg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198E3F-7EB4-630E-7692-889D5041F197}"/>
                </a:ext>
              </a:extLst>
            </p:cNvPr>
            <p:cNvCxnSpPr/>
            <p:nvPr/>
          </p:nvCxnSpPr>
          <p:spPr>
            <a:xfrm>
              <a:off x="701458" y="5498927"/>
              <a:ext cx="4384109" cy="0"/>
            </a:xfrm>
            <a:prstGeom prst="line">
              <a:avLst/>
            </a:prstGeom>
            <a:ln>
              <a:solidFill>
                <a:schemeClr val="bg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2A06A0-6BF9-8804-FE25-29FE4FF30769}"/>
                </a:ext>
              </a:extLst>
            </p:cNvPr>
            <p:cNvCxnSpPr/>
            <p:nvPr/>
          </p:nvCxnSpPr>
          <p:spPr>
            <a:xfrm>
              <a:off x="701458" y="5862181"/>
              <a:ext cx="4384109" cy="0"/>
            </a:xfrm>
            <a:prstGeom prst="line">
              <a:avLst/>
            </a:prstGeom>
            <a:ln>
              <a:solidFill>
                <a:schemeClr val="bg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529C4EDD-EDA7-2666-E6C8-CF78CFF79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308411" y="7157942"/>
            <a:ext cx="1417320" cy="393841"/>
          </a:xfrm>
          <a:prstGeom prst="roundRect">
            <a:avLst>
              <a:gd name="adj" fmla="val 50000"/>
            </a:avLst>
          </a:prstGeom>
          <a:solidFill>
            <a:srgbClr val="F4F3F5"/>
          </a:solidFill>
          <a:ln w="12700">
            <a:solidFill>
              <a:srgbClr val="D9D9D6"/>
            </a:solidFill>
          </a:ln>
        </p:spPr>
        <p:txBody>
          <a:bodyPr vert="horz" wrap="square" lIns="0" tIns="18288" rIns="0" bIns="45720" rtlCol="0" anchor="ctr" anchorCtr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gradFill>
                  <a:gsLst>
                    <a:gs pos="100000">
                      <a:srgbClr val="2F2F2F"/>
                    </a:gs>
                    <a:gs pos="0">
                      <a:srgbClr val="2F2F2F"/>
                    </a:gs>
                  </a:gsLst>
                  <a:lin ang="2700000" scaled="0"/>
                </a:gradFill>
                <a:cs typeface="Segoe UI" panose="020B0502040204020203" pitchFamily="34" charset="0"/>
              </a:defRPr>
            </a:lvl1pPr>
            <a:lvl2pPr marL="0" marR="0" indent="0" defTabSz="932742" fontAlgn="auto">
              <a:lnSpc>
                <a:spcPct val="100000"/>
              </a:lnSpc>
              <a:spcBef>
                <a:spcPts val="120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00000">
                      <a:srgbClr val="8661C5"/>
                    </a:gs>
                    <a:gs pos="0">
                      <a:srgbClr val="0078D4"/>
                    </a:gs>
                  </a:gsLst>
                  <a:lin ang="2700000" scaled="0"/>
                </a:gradFill>
                <a:latin typeface="+mj-lt"/>
              </a:defRPr>
            </a:lvl2pPr>
            <a:lvl3pPr marL="0" marR="0" lvl="2" indent="0" algn="ctr" fontAlgn="auto">
              <a:lnSpc>
                <a:spcPct val="100000"/>
              </a:lnSpc>
              <a:spcBef>
                <a:spcPts val="120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69231">
                      <a:schemeClr val="tx1"/>
                    </a:gs>
                    <a:gs pos="47000">
                      <a:schemeClr val="tx1"/>
                    </a:gs>
                  </a:gsLst>
                  <a:lin ang="2700000" scaled="1"/>
                </a:gradFill>
                <a:latin typeface="Segoe UI Variable Small Semibol" pitchFamily="2" charset="0"/>
              </a:defRPr>
            </a:lvl3pPr>
            <a:lvl4pPr marL="176213" marR="0" indent="-176213" defTabSz="932742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solidFill>
                  <a:srgbClr val="D83B01"/>
                </a:solidFill>
              </a:defRPr>
            </a:lvl4pPr>
            <a:lvl5pPr marL="0"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00000">
                      <a:srgbClr val="2F2F2F"/>
                    </a:gs>
                    <a:gs pos="0">
                      <a:srgbClr val="2F2F2F"/>
                    </a:gs>
                  </a:gsLst>
                  <a:lin ang="2700000" scaled="0"/>
                </a:gradFill>
                <a:latin typeface="+mj-lt"/>
              </a:defRPr>
            </a:lvl5pPr>
            <a:lvl6pPr marL="285750" indent="-28575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tabLst/>
              <a:defRPr sz="1400"/>
            </a:lvl6pPr>
            <a:lvl7pPr marL="349250" indent="-163513" defTabSz="932742">
              <a:spcBef>
                <a:spcPct val="20000"/>
              </a:spcBef>
              <a:buSzPct val="90000"/>
              <a:buFont typeface="Arial" pitchFamily="34" charset="0"/>
              <a:buChar char="•"/>
              <a:tabLst/>
              <a:defRPr sz="1200">
                <a:gradFill>
                  <a:gsLst>
                    <a:gs pos="0">
                      <a:srgbClr val="2F2F2F"/>
                    </a:gs>
                    <a:gs pos="100000">
                      <a:srgbClr val="2F2F2F"/>
                    </a:gs>
                  </a:gsLst>
                  <a:lin ang="5400000" scaled="1"/>
                </a:gradFill>
              </a:defRPr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9231">
                      <a:srgbClr val="000000"/>
                    </a:gs>
                    <a:gs pos="46000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Small Semibol" pitchFamily="2" charset="0"/>
                <a:ea typeface="+mn-ea"/>
                <a:cs typeface="+mn-cs"/>
              </a:rPr>
              <a:t>Zoom + fade</a:t>
            </a:r>
          </a:p>
        </p:txBody>
      </p:sp>
    </p:spTree>
    <p:extLst>
      <p:ext uri="{BB962C8B-B14F-4D97-AF65-F5344CB8AC3E}">
        <p14:creationId xmlns:p14="http://schemas.microsoft.com/office/powerpoint/2010/main" val="2428677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8" dur="4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" fill="hold"/>
                                        <p:tgtEl>
                                          <p:spTgt spid="4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1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10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300" fill="hold"/>
                                        <p:tgtEl>
                                          <p:spTgt spid="11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10" grpId="0"/>
      <p:bldP spid="10" grpId="1"/>
      <p:bldP spid="5" grpId="0"/>
      <p:bldP spid="5" grpId="1"/>
      <p:bldP spid="11" grpId="0" animBg="1"/>
      <p:bldP spid="11" grpId="1" animBg="1"/>
      <p:bldP spid="43" grpId="0" animBg="1"/>
      <p:bldP spid="4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03E17-881E-2DB1-E807-BF4EED9BB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A28FE367-7FBC-6FFA-F597-518B25F1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0496" y="-878146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17" name="Rectangle: Rounded Corners 19">
            <a:extLst>
              <a:ext uri="{FF2B5EF4-FFF2-40B4-BE49-F238E27FC236}">
                <a16:creationId xmlns:a16="http://schemas.microsoft.com/office/drawing/2014/main" id="{14EBE851-B49A-3709-2B1F-2C371CDF1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0E5C9BF-23F5-FAD2-056B-35E7977D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03" y="457200"/>
            <a:ext cx="9934594" cy="553998"/>
          </a:xfrm>
        </p:spPr>
        <p:txBody>
          <a:bodyPr/>
          <a:lstStyle/>
          <a:p>
            <a:pPr marR="0" lvl="0" indent="0" algn="ctr" defTabSz="932472" fontAlgn="base">
              <a:lnSpc>
                <a:spcPct val="100000"/>
              </a:lnSpc>
              <a:spcAft>
                <a:spcPct val="0"/>
              </a:spcAft>
              <a:tabLst/>
              <a:defRPr/>
            </a:pPr>
            <a:r>
              <a:rPr lang="en-US">
                <a:gradFill>
                  <a:gsLst>
                    <a:gs pos="90210">
                      <a:srgbClr val="FFFFFF"/>
                    </a:gs>
                    <a:gs pos="8046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+mn-cs"/>
              </a:rPr>
              <a:t>A Serverless Database for Any Application</a:t>
            </a:r>
            <a:endParaRPr lang="en-CA">
              <a:gradFill>
                <a:gsLst>
                  <a:gs pos="90210">
                    <a:srgbClr val="FFFFFF"/>
                  </a:gs>
                  <a:gs pos="8046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52113-6329-8F80-4223-F98296C71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99" y="2122713"/>
            <a:ext cx="2801258" cy="28012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C73FC3F-C65D-DCBC-DEAE-57DF56B27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6" t="-2191" r="21491" b="2191"/>
          <a:stretch/>
        </p:blipFill>
        <p:spPr bwMode="auto">
          <a:xfrm>
            <a:off x="5447001" y="2802431"/>
            <a:ext cx="594657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310852-E00D-7491-34C1-AE096F139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24" y="4493729"/>
            <a:ext cx="556190" cy="556190"/>
          </a:xfrm>
          <a:prstGeom prst="rect">
            <a:avLst/>
          </a:prstGeom>
        </p:spPr>
      </p:pic>
      <p:grpSp>
        <p:nvGrpSpPr>
          <p:cNvPr id="6" name="Graphic 1042">
            <a:extLst>
              <a:ext uri="{FF2B5EF4-FFF2-40B4-BE49-F238E27FC236}">
                <a16:creationId xmlns:a16="http://schemas.microsoft.com/office/drawing/2014/main" id="{A778014F-985A-19E9-D290-5836A2A1F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3907336" y="3994162"/>
            <a:ext cx="943039" cy="951414"/>
            <a:chOff x="2855800" y="515229"/>
            <a:chExt cx="4412090" cy="438778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3829D13-E1B0-9712-426F-3F68F801FFDB}"/>
                </a:ext>
              </a:extLst>
            </p:cNvPr>
            <p:cNvSpPr/>
            <p:nvPr/>
          </p:nvSpPr>
          <p:spPr>
            <a:xfrm>
              <a:off x="2879843" y="515229"/>
              <a:ext cx="1226051" cy="1225444"/>
            </a:xfrm>
            <a:custGeom>
              <a:avLst/>
              <a:gdLst>
                <a:gd name="connsiteX0" fmla="*/ 613026 w 1226051"/>
                <a:gd name="connsiteY0" fmla="*/ 1225445 h 1225444"/>
                <a:gd name="connsiteX1" fmla="*/ 567342 w 1226051"/>
                <a:gd name="connsiteY1" fmla="*/ 1180401 h 1225444"/>
                <a:gd name="connsiteX2" fmla="*/ 567342 w 1226051"/>
                <a:gd name="connsiteY2" fmla="*/ 1179784 h 1225444"/>
                <a:gd name="connsiteX3" fmla="*/ 567342 w 1226051"/>
                <a:gd name="connsiteY3" fmla="*/ 1179784 h 1225444"/>
                <a:gd name="connsiteX4" fmla="*/ 45684 w 1226051"/>
                <a:gd name="connsiteY4" fmla="*/ 658383 h 1225444"/>
                <a:gd name="connsiteX5" fmla="*/ 0 w 1226051"/>
                <a:gd name="connsiteY5" fmla="*/ 612722 h 1225444"/>
                <a:gd name="connsiteX6" fmla="*/ 0 w 1226051"/>
                <a:gd name="connsiteY6" fmla="*/ 612722 h 1225444"/>
                <a:gd name="connsiteX7" fmla="*/ 45684 w 1226051"/>
                <a:gd name="connsiteY7" fmla="*/ 567061 h 1225444"/>
                <a:gd name="connsiteX8" fmla="*/ 45684 w 1226051"/>
                <a:gd name="connsiteY8" fmla="*/ 567061 h 1225444"/>
                <a:gd name="connsiteX9" fmla="*/ 45684 w 1226051"/>
                <a:gd name="connsiteY9" fmla="*/ 567061 h 1225444"/>
                <a:gd name="connsiteX10" fmla="*/ 567342 w 1226051"/>
                <a:gd name="connsiteY10" fmla="*/ 45661 h 1225444"/>
                <a:gd name="connsiteX11" fmla="*/ 612408 w 1226051"/>
                <a:gd name="connsiteY11" fmla="*/ 0 h 1225444"/>
                <a:gd name="connsiteX12" fmla="*/ 612408 w 1226051"/>
                <a:gd name="connsiteY12" fmla="*/ 0 h 1225444"/>
                <a:gd name="connsiteX13" fmla="*/ 613026 w 1226051"/>
                <a:gd name="connsiteY13" fmla="*/ 0 h 1225444"/>
                <a:gd name="connsiteX14" fmla="*/ 658709 w 1226051"/>
                <a:gd name="connsiteY14" fmla="*/ 45044 h 1225444"/>
                <a:gd name="connsiteX15" fmla="*/ 658709 w 1226051"/>
                <a:gd name="connsiteY15" fmla="*/ 45044 h 1225444"/>
                <a:gd name="connsiteX16" fmla="*/ 658709 w 1226051"/>
                <a:gd name="connsiteY16" fmla="*/ 45661 h 1225444"/>
                <a:gd name="connsiteX17" fmla="*/ 658709 w 1226051"/>
                <a:gd name="connsiteY17" fmla="*/ 45661 h 1225444"/>
                <a:gd name="connsiteX18" fmla="*/ 1180368 w 1226051"/>
                <a:gd name="connsiteY18" fmla="*/ 567061 h 1225444"/>
                <a:gd name="connsiteX19" fmla="*/ 1226051 w 1226051"/>
                <a:gd name="connsiteY19" fmla="*/ 612105 h 1225444"/>
                <a:gd name="connsiteX20" fmla="*/ 1226051 w 1226051"/>
                <a:gd name="connsiteY20" fmla="*/ 612722 h 1225444"/>
                <a:gd name="connsiteX21" fmla="*/ 1226051 w 1226051"/>
                <a:gd name="connsiteY21" fmla="*/ 612722 h 1225444"/>
                <a:gd name="connsiteX22" fmla="*/ 1180985 w 1226051"/>
                <a:gd name="connsiteY22" fmla="*/ 658383 h 1225444"/>
                <a:gd name="connsiteX23" fmla="*/ 1179750 w 1226051"/>
                <a:gd name="connsiteY23" fmla="*/ 658383 h 1225444"/>
                <a:gd name="connsiteX24" fmla="*/ 658092 w 1226051"/>
                <a:gd name="connsiteY24" fmla="*/ 1179784 h 1225444"/>
                <a:gd name="connsiteX25" fmla="*/ 613026 w 1226051"/>
                <a:gd name="connsiteY25" fmla="*/ 1225445 h 122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6051" h="1225444">
                  <a:moveTo>
                    <a:pt x="613026" y="1225445"/>
                  </a:moveTo>
                  <a:cubicBezTo>
                    <a:pt x="587715" y="1225445"/>
                    <a:pt x="567342" y="1205699"/>
                    <a:pt x="567342" y="1180401"/>
                  </a:cubicBezTo>
                  <a:lnTo>
                    <a:pt x="567342" y="1179784"/>
                  </a:lnTo>
                  <a:lnTo>
                    <a:pt x="567342" y="1179784"/>
                  </a:lnTo>
                  <a:cubicBezTo>
                    <a:pt x="566725" y="892242"/>
                    <a:pt x="333985" y="659001"/>
                    <a:pt x="45684" y="658383"/>
                  </a:cubicBezTo>
                  <a:cubicBezTo>
                    <a:pt x="20373" y="658383"/>
                    <a:pt x="0" y="638021"/>
                    <a:pt x="0" y="612722"/>
                  </a:cubicBezTo>
                  <a:lnTo>
                    <a:pt x="0" y="612722"/>
                  </a:lnTo>
                  <a:cubicBezTo>
                    <a:pt x="0" y="587424"/>
                    <a:pt x="20373" y="567061"/>
                    <a:pt x="45684" y="567061"/>
                  </a:cubicBezTo>
                  <a:lnTo>
                    <a:pt x="45684" y="567061"/>
                  </a:lnTo>
                  <a:lnTo>
                    <a:pt x="45684" y="567061"/>
                  </a:lnTo>
                  <a:cubicBezTo>
                    <a:pt x="333367" y="566444"/>
                    <a:pt x="566725" y="333203"/>
                    <a:pt x="567342" y="45661"/>
                  </a:cubicBezTo>
                  <a:cubicBezTo>
                    <a:pt x="567342" y="20362"/>
                    <a:pt x="587715" y="0"/>
                    <a:pt x="612408" y="0"/>
                  </a:cubicBezTo>
                  <a:lnTo>
                    <a:pt x="612408" y="0"/>
                  </a:lnTo>
                  <a:lnTo>
                    <a:pt x="613026" y="0"/>
                  </a:lnTo>
                  <a:cubicBezTo>
                    <a:pt x="638337" y="0"/>
                    <a:pt x="658709" y="19745"/>
                    <a:pt x="658709" y="45044"/>
                  </a:cubicBezTo>
                  <a:lnTo>
                    <a:pt x="658709" y="45044"/>
                  </a:lnTo>
                  <a:lnTo>
                    <a:pt x="658709" y="45661"/>
                  </a:lnTo>
                  <a:lnTo>
                    <a:pt x="658709" y="45661"/>
                  </a:lnTo>
                  <a:cubicBezTo>
                    <a:pt x="659327" y="333203"/>
                    <a:pt x="892067" y="566444"/>
                    <a:pt x="1180368" y="567061"/>
                  </a:cubicBezTo>
                  <a:cubicBezTo>
                    <a:pt x="1205679" y="567061"/>
                    <a:pt x="1226051" y="586807"/>
                    <a:pt x="1226051" y="612105"/>
                  </a:cubicBezTo>
                  <a:lnTo>
                    <a:pt x="1226051" y="612722"/>
                  </a:lnTo>
                  <a:lnTo>
                    <a:pt x="1226051" y="612722"/>
                  </a:lnTo>
                  <a:cubicBezTo>
                    <a:pt x="1226051" y="638021"/>
                    <a:pt x="1205679" y="658383"/>
                    <a:pt x="1180985" y="658383"/>
                  </a:cubicBezTo>
                  <a:lnTo>
                    <a:pt x="1179750" y="658383"/>
                  </a:lnTo>
                  <a:cubicBezTo>
                    <a:pt x="892067" y="658383"/>
                    <a:pt x="658709" y="891625"/>
                    <a:pt x="658092" y="1179784"/>
                  </a:cubicBezTo>
                  <a:cubicBezTo>
                    <a:pt x="658709" y="1204466"/>
                    <a:pt x="638337" y="1224828"/>
                    <a:pt x="613026" y="1225445"/>
                  </a:cubicBezTo>
                  <a:close/>
                </a:path>
              </a:pathLst>
            </a:custGeom>
            <a:solidFill>
              <a:srgbClr val="76CAE7"/>
            </a:soli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4A5D3F3-5CF2-70E0-397A-E10D8B5CFBBD}"/>
                </a:ext>
              </a:extLst>
            </p:cNvPr>
            <p:cNvSpPr/>
            <p:nvPr/>
          </p:nvSpPr>
          <p:spPr>
            <a:xfrm>
              <a:off x="6287599" y="3923768"/>
              <a:ext cx="979729" cy="979244"/>
            </a:xfrm>
            <a:custGeom>
              <a:avLst/>
              <a:gdLst>
                <a:gd name="connsiteX0" fmla="*/ 490173 w 979729"/>
                <a:gd name="connsiteY0" fmla="*/ 979245 h 979244"/>
                <a:gd name="connsiteX1" fmla="*/ 453750 w 979729"/>
                <a:gd name="connsiteY1" fmla="*/ 942840 h 979244"/>
                <a:gd name="connsiteX2" fmla="*/ 453750 w 979729"/>
                <a:gd name="connsiteY2" fmla="*/ 942840 h 979244"/>
                <a:gd name="connsiteX3" fmla="*/ 36423 w 979729"/>
                <a:gd name="connsiteY3" fmla="*/ 525719 h 979244"/>
                <a:gd name="connsiteX4" fmla="*/ 0 w 979729"/>
                <a:gd name="connsiteY4" fmla="*/ 489314 h 979244"/>
                <a:gd name="connsiteX5" fmla="*/ 0 w 979729"/>
                <a:gd name="connsiteY5" fmla="*/ 489314 h 979244"/>
                <a:gd name="connsiteX6" fmla="*/ 36423 w 979729"/>
                <a:gd name="connsiteY6" fmla="*/ 452908 h 979244"/>
                <a:gd name="connsiteX7" fmla="*/ 36423 w 979729"/>
                <a:gd name="connsiteY7" fmla="*/ 452908 h 979244"/>
                <a:gd name="connsiteX8" fmla="*/ 36423 w 979729"/>
                <a:gd name="connsiteY8" fmla="*/ 452908 h 979244"/>
                <a:gd name="connsiteX9" fmla="*/ 453133 w 979729"/>
                <a:gd name="connsiteY9" fmla="*/ 36405 h 979244"/>
                <a:gd name="connsiteX10" fmla="*/ 489556 w 979729"/>
                <a:gd name="connsiteY10" fmla="*/ 0 h 979244"/>
                <a:gd name="connsiteX11" fmla="*/ 489556 w 979729"/>
                <a:gd name="connsiteY11" fmla="*/ 0 h 979244"/>
                <a:gd name="connsiteX12" fmla="*/ 525979 w 979729"/>
                <a:gd name="connsiteY12" fmla="*/ 36405 h 979244"/>
                <a:gd name="connsiteX13" fmla="*/ 525979 w 979729"/>
                <a:gd name="connsiteY13" fmla="*/ 36405 h 979244"/>
                <a:gd name="connsiteX14" fmla="*/ 943306 w 979729"/>
                <a:gd name="connsiteY14" fmla="*/ 453526 h 979244"/>
                <a:gd name="connsiteX15" fmla="*/ 979730 w 979729"/>
                <a:gd name="connsiteY15" fmla="*/ 489931 h 979244"/>
                <a:gd name="connsiteX16" fmla="*/ 943306 w 979729"/>
                <a:gd name="connsiteY16" fmla="*/ 526337 h 979244"/>
                <a:gd name="connsiteX17" fmla="*/ 943306 w 979729"/>
                <a:gd name="connsiteY17" fmla="*/ 526337 h 979244"/>
                <a:gd name="connsiteX18" fmla="*/ 943306 w 979729"/>
                <a:gd name="connsiteY18" fmla="*/ 526337 h 979244"/>
                <a:gd name="connsiteX19" fmla="*/ 525979 w 979729"/>
                <a:gd name="connsiteY19" fmla="*/ 943457 h 979244"/>
                <a:gd name="connsiteX20" fmla="*/ 490173 w 979729"/>
                <a:gd name="connsiteY20" fmla="*/ 979245 h 9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9729" h="979244">
                  <a:moveTo>
                    <a:pt x="490173" y="979245"/>
                  </a:moveTo>
                  <a:cubicBezTo>
                    <a:pt x="469801" y="979245"/>
                    <a:pt x="453750" y="963202"/>
                    <a:pt x="453750" y="942840"/>
                  </a:cubicBezTo>
                  <a:lnTo>
                    <a:pt x="453750" y="942840"/>
                  </a:lnTo>
                  <a:cubicBezTo>
                    <a:pt x="453750" y="712683"/>
                    <a:pt x="266694" y="526337"/>
                    <a:pt x="36423" y="525719"/>
                  </a:cubicBezTo>
                  <a:cubicBezTo>
                    <a:pt x="16051" y="525719"/>
                    <a:pt x="0" y="509676"/>
                    <a:pt x="0" y="489314"/>
                  </a:cubicBezTo>
                  <a:lnTo>
                    <a:pt x="0" y="489314"/>
                  </a:lnTo>
                  <a:cubicBezTo>
                    <a:pt x="0" y="468952"/>
                    <a:pt x="16051" y="452908"/>
                    <a:pt x="36423" y="452908"/>
                  </a:cubicBezTo>
                  <a:lnTo>
                    <a:pt x="36423" y="452908"/>
                  </a:lnTo>
                  <a:lnTo>
                    <a:pt x="36423" y="452908"/>
                  </a:lnTo>
                  <a:cubicBezTo>
                    <a:pt x="266694" y="452908"/>
                    <a:pt x="453133" y="266562"/>
                    <a:pt x="453133" y="36405"/>
                  </a:cubicBezTo>
                  <a:cubicBezTo>
                    <a:pt x="453133" y="16043"/>
                    <a:pt x="469801" y="0"/>
                    <a:pt x="489556" y="0"/>
                  </a:cubicBezTo>
                  <a:lnTo>
                    <a:pt x="489556" y="0"/>
                  </a:lnTo>
                  <a:cubicBezTo>
                    <a:pt x="509929" y="0"/>
                    <a:pt x="525979" y="16660"/>
                    <a:pt x="525979" y="36405"/>
                  </a:cubicBezTo>
                  <a:lnTo>
                    <a:pt x="525979" y="36405"/>
                  </a:lnTo>
                  <a:cubicBezTo>
                    <a:pt x="525979" y="266562"/>
                    <a:pt x="713036" y="452908"/>
                    <a:pt x="943306" y="453526"/>
                  </a:cubicBezTo>
                  <a:cubicBezTo>
                    <a:pt x="963679" y="453526"/>
                    <a:pt x="979730" y="469569"/>
                    <a:pt x="979730" y="489931"/>
                  </a:cubicBezTo>
                  <a:cubicBezTo>
                    <a:pt x="979730" y="510293"/>
                    <a:pt x="963679" y="526337"/>
                    <a:pt x="943306" y="526337"/>
                  </a:cubicBezTo>
                  <a:lnTo>
                    <a:pt x="943306" y="526337"/>
                  </a:lnTo>
                  <a:lnTo>
                    <a:pt x="943306" y="526337"/>
                  </a:lnTo>
                  <a:cubicBezTo>
                    <a:pt x="713036" y="526337"/>
                    <a:pt x="526597" y="713300"/>
                    <a:pt x="525979" y="943457"/>
                  </a:cubicBezTo>
                  <a:cubicBezTo>
                    <a:pt x="526597" y="962585"/>
                    <a:pt x="510546" y="979245"/>
                    <a:pt x="490173" y="979245"/>
                  </a:cubicBezTo>
                  <a:close/>
                </a:path>
              </a:pathLst>
            </a:custGeom>
            <a:solidFill>
              <a:srgbClr val="76CAE7"/>
            </a:soli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1AAD76-1C3D-ACE6-4FCB-6F867B812876}"/>
                </a:ext>
              </a:extLst>
            </p:cNvPr>
            <p:cNvSpPr/>
            <p:nvPr/>
          </p:nvSpPr>
          <p:spPr>
            <a:xfrm>
              <a:off x="3468684" y="1105629"/>
              <a:ext cx="3186928" cy="3184766"/>
            </a:xfrm>
            <a:custGeom>
              <a:avLst/>
              <a:gdLst>
                <a:gd name="connsiteX0" fmla="*/ 3143023 w 3186928"/>
                <a:gd name="connsiteY0" fmla="*/ 1222468 h 3184768"/>
                <a:gd name="connsiteX1" fmla="*/ 1963890 w 3186928"/>
                <a:gd name="connsiteY1" fmla="*/ 3140851 h 3184768"/>
                <a:gd name="connsiteX2" fmla="*/ 43940 w 3186928"/>
                <a:gd name="connsiteY2" fmla="*/ 1962301 h 3184768"/>
                <a:gd name="connsiteX3" fmla="*/ 1223073 w 3186928"/>
                <a:gd name="connsiteY3" fmla="*/ 43918 h 3184768"/>
                <a:gd name="connsiteX4" fmla="*/ 1223073 w 3186928"/>
                <a:gd name="connsiteY4" fmla="*/ 43918 h 3184768"/>
                <a:gd name="connsiteX5" fmla="*/ 3143023 w 3186928"/>
                <a:gd name="connsiteY5" fmla="*/ 1222468 h 318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6928" h="3184768">
                  <a:moveTo>
                    <a:pt x="3143023" y="1222468"/>
                  </a:moveTo>
                  <a:cubicBezTo>
                    <a:pt x="3347364" y="2077688"/>
                    <a:pt x="2818915" y="2936610"/>
                    <a:pt x="1963890" y="3140851"/>
                  </a:cubicBezTo>
                  <a:cubicBezTo>
                    <a:pt x="1108864" y="3345091"/>
                    <a:pt x="248282" y="2817521"/>
                    <a:pt x="43940" y="1962301"/>
                  </a:cubicBezTo>
                  <a:cubicBezTo>
                    <a:pt x="-160402" y="1107081"/>
                    <a:pt x="367430" y="248159"/>
                    <a:pt x="1223073" y="43918"/>
                  </a:cubicBezTo>
                  <a:lnTo>
                    <a:pt x="1223073" y="43918"/>
                  </a:lnTo>
                  <a:cubicBezTo>
                    <a:pt x="2078716" y="-160323"/>
                    <a:pt x="2938063" y="367248"/>
                    <a:pt x="3143023" y="122246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89DED"/>
                </a:gs>
                <a:gs pos="100000">
                  <a:srgbClr val="047AD5"/>
                </a:gs>
              </a:gsLst>
              <a:path path="circle">
                <a:fillToRect l="100000" t="100000"/>
              </a:path>
              <a:tileRect r="-100000" b="-100000"/>
            </a:gra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1" name="Graphic 1042">
              <a:extLst>
                <a:ext uri="{FF2B5EF4-FFF2-40B4-BE49-F238E27FC236}">
                  <a16:creationId xmlns:a16="http://schemas.microsoft.com/office/drawing/2014/main" id="{09A82411-8872-B113-9DB1-77884CA6DBF3}"/>
                </a:ext>
              </a:extLst>
            </p:cNvPr>
            <p:cNvGrpSpPr/>
            <p:nvPr/>
          </p:nvGrpSpPr>
          <p:grpSpPr>
            <a:xfrm>
              <a:off x="3446756" y="1606870"/>
              <a:ext cx="3184319" cy="2170257"/>
              <a:chOff x="3446756" y="1606870"/>
              <a:chExt cx="3184319" cy="2170257"/>
            </a:xfrm>
            <a:solidFill>
              <a:srgbClr val="F2F2F2"/>
            </a:solidFill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972254F-D8AF-B096-709E-A01F300A68D7}"/>
                  </a:ext>
                </a:extLst>
              </p:cNvPr>
              <p:cNvSpPr/>
              <p:nvPr/>
            </p:nvSpPr>
            <p:spPr>
              <a:xfrm>
                <a:off x="3446756" y="2466309"/>
                <a:ext cx="1200150" cy="1310818"/>
              </a:xfrm>
              <a:custGeom>
                <a:avLst/>
                <a:gdLst>
                  <a:gd name="connsiteX0" fmla="*/ 761000 w 1200150"/>
                  <a:gd name="connsiteY0" fmla="*/ 1310602 h 1310818"/>
                  <a:gd name="connsiteX1" fmla="*/ 1199934 w 1200150"/>
                  <a:gd name="connsiteY1" fmla="*/ 899653 h 1310818"/>
                  <a:gd name="connsiteX2" fmla="*/ 788781 w 1200150"/>
                  <a:gd name="connsiteY2" fmla="*/ 460936 h 1310818"/>
                  <a:gd name="connsiteX3" fmla="*/ 783225 w 1200150"/>
                  <a:gd name="connsiteY3" fmla="*/ 460936 h 1310818"/>
                  <a:gd name="connsiteX4" fmla="*/ 762235 w 1200150"/>
                  <a:gd name="connsiteY4" fmla="*/ 460936 h 1310818"/>
                  <a:gd name="connsiteX5" fmla="*/ 764087 w 1200150"/>
                  <a:gd name="connsiteY5" fmla="*/ 424531 h 1310818"/>
                  <a:gd name="connsiteX6" fmla="*/ 333179 w 1200150"/>
                  <a:gd name="connsiteY6" fmla="*/ 6 h 1310818"/>
                  <a:gd name="connsiteX7" fmla="*/ 14010 w 1200150"/>
                  <a:gd name="connsiteY7" fmla="*/ 6 h 1310818"/>
                  <a:gd name="connsiteX8" fmla="*/ 428250 w 1200150"/>
                  <a:gd name="connsiteY8" fmla="*/ 1310602 h 1310818"/>
                  <a:gd name="connsiteX9" fmla="*/ 761000 w 1200150"/>
                  <a:gd name="connsiteY9" fmla="*/ 1310602 h 131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150" h="1310818">
                    <a:moveTo>
                      <a:pt x="761000" y="1310602"/>
                    </a:moveTo>
                    <a:cubicBezTo>
                      <a:pt x="995592" y="1318007"/>
                      <a:pt x="1191909" y="1134129"/>
                      <a:pt x="1199934" y="899653"/>
                    </a:cubicBezTo>
                    <a:cubicBezTo>
                      <a:pt x="1207342" y="665177"/>
                      <a:pt x="1023373" y="468958"/>
                      <a:pt x="788781" y="460936"/>
                    </a:cubicBezTo>
                    <a:cubicBezTo>
                      <a:pt x="786929" y="460936"/>
                      <a:pt x="785077" y="460936"/>
                      <a:pt x="783225" y="460936"/>
                    </a:cubicBezTo>
                    <a:cubicBezTo>
                      <a:pt x="776434" y="460936"/>
                      <a:pt x="769026" y="460936"/>
                      <a:pt x="762235" y="460936"/>
                    </a:cubicBezTo>
                    <a:cubicBezTo>
                      <a:pt x="763470" y="448595"/>
                      <a:pt x="764087" y="436871"/>
                      <a:pt x="764087" y="424531"/>
                    </a:cubicBezTo>
                    <a:cubicBezTo>
                      <a:pt x="762235" y="188204"/>
                      <a:pt x="569005" y="-1228"/>
                      <a:pt x="333179" y="6"/>
                    </a:cubicBezTo>
                    <a:lnTo>
                      <a:pt x="14010" y="6"/>
                    </a:lnTo>
                    <a:cubicBezTo>
                      <a:pt x="-48959" y="476362"/>
                      <a:pt x="102291" y="956421"/>
                      <a:pt x="428250" y="1310602"/>
                    </a:cubicBezTo>
                    <a:lnTo>
                      <a:pt x="761000" y="1310602"/>
                    </a:lnTo>
                    <a:close/>
                  </a:path>
                </a:pathLst>
              </a:custGeom>
              <a:solidFill>
                <a:srgbClr val="F2F2F2"/>
              </a:solidFill>
              <a:ln w="6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E246228-3A8C-B6C9-E8C0-CDDB840B0FE2}"/>
                  </a:ext>
                </a:extLst>
              </p:cNvPr>
              <p:cNvSpPr/>
              <p:nvPr/>
            </p:nvSpPr>
            <p:spPr>
              <a:xfrm>
                <a:off x="5088709" y="1606870"/>
                <a:ext cx="1542366" cy="1342000"/>
              </a:xfrm>
              <a:custGeom>
                <a:avLst/>
                <a:gdLst>
                  <a:gd name="connsiteX0" fmla="*/ 1542135 w 1542366"/>
                  <a:gd name="connsiteY0" fmla="*/ 794656 h 1342000"/>
                  <a:gd name="connsiteX1" fmla="*/ 1540283 w 1542366"/>
                  <a:gd name="connsiteY1" fmla="*/ 782932 h 1342000"/>
                  <a:gd name="connsiteX2" fmla="*/ 1175431 w 1542366"/>
                  <a:gd name="connsiteY2" fmla="*/ 35694 h 1342000"/>
                  <a:gd name="connsiteX3" fmla="*/ 529686 w 1542366"/>
                  <a:gd name="connsiteY3" fmla="*/ 311512 h 1342000"/>
                  <a:gd name="connsiteX4" fmla="*/ 521043 w 1542366"/>
                  <a:gd name="connsiteY4" fmla="*/ 334342 h 1342000"/>
                  <a:gd name="connsiteX5" fmla="*/ 503757 w 1542366"/>
                  <a:gd name="connsiteY5" fmla="*/ 443559 h 1342000"/>
                  <a:gd name="connsiteX6" fmla="*/ 451901 w 1542366"/>
                  <a:gd name="connsiteY6" fmla="*/ 440474 h 1342000"/>
                  <a:gd name="connsiteX7" fmla="*/ 2 w 1542366"/>
                  <a:gd name="connsiteY7" fmla="*/ 889680 h 1342000"/>
                  <a:gd name="connsiteX8" fmla="*/ 301268 w 1542366"/>
                  <a:gd name="connsiteY8" fmla="*/ 1316056 h 1342000"/>
                  <a:gd name="connsiteX9" fmla="*/ 442023 w 1542366"/>
                  <a:gd name="connsiteY9" fmla="*/ 1341972 h 1342000"/>
                  <a:gd name="connsiteX10" fmla="*/ 968620 w 1542366"/>
                  <a:gd name="connsiteY10" fmla="*/ 1341972 h 1342000"/>
                  <a:gd name="connsiteX11" fmla="*/ 1542135 w 1542366"/>
                  <a:gd name="connsiteY11" fmla="*/ 794656 h 13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2366" h="1342000">
                    <a:moveTo>
                      <a:pt x="1542135" y="794656"/>
                    </a:moveTo>
                    <a:cubicBezTo>
                      <a:pt x="1542753" y="790953"/>
                      <a:pt x="1542135" y="786634"/>
                      <a:pt x="1540283" y="782932"/>
                    </a:cubicBezTo>
                    <a:cubicBezTo>
                      <a:pt x="1489044" y="505263"/>
                      <a:pt x="1362488" y="246722"/>
                      <a:pt x="1175431" y="35694"/>
                    </a:cubicBezTo>
                    <a:cubicBezTo>
                      <a:pt x="921084" y="-66118"/>
                      <a:pt x="631548" y="57291"/>
                      <a:pt x="529686" y="311512"/>
                    </a:cubicBezTo>
                    <a:cubicBezTo>
                      <a:pt x="526599" y="318916"/>
                      <a:pt x="524130" y="326938"/>
                      <a:pt x="521043" y="334342"/>
                    </a:cubicBezTo>
                    <a:cubicBezTo>
                      <a:pt x="510548" y="370131"/>
                      <a:pt x="504992" y="406536"/>
                      <a:pt x="503757" y="443559"/>
                    </a:cubicBezTo>
                    <a:cubicBezTo>
                      <a:pt x="486472" y="441708"/>
                      <a:pt x="469186" y="440474"/>
                      <a:pt x="451901" y="440474"/>
                    </a:cubicBezTo>
                    <a:cubicBezTo>
                      <a:pt x="203109" y="439857"/>
                      <a:pt x="620" y="641012"/>
                      <a:pt x="2" y="889680"/>
                    </a:cubicBezTo>
                    <a:cubicBezTo>
                      <a:pt x="-615" y="1080963"/>
                      <a:pt x="120385" y="1252500"/>
                      <a:pt x="301268" y="1316056"/>
                    </a:cubicBezTo>
                    <a:cubicBezTo>
                      <a:pt x="345717" y="1333333"/>
                      <a:pt x="393870" y="1342589"/>
                      <a:pt x="442023" y="1341972"/>
                    </a:cubicBezTo>
                    <a:lnTo>
                      <a:pt x="968620" y="1341972"/>
                    </a:lnTo>
                    <a:cubicBezTo>
                      <a:pt x="1179753" y="1182158"/>
                      <a:pt x="1372365" y="998896"/>
                      <a:pt x="1542135" y="794656"/>
                    </a:cubicBezTo>
                    <a:close/>
                  </a:path>
                </a:pathLst>
              </a:custGeom>
              <a:solidFill>
                <a:srgbClr val="F2F2F2"/>
              </a:solidFill>
              <a:ln w="6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0DFEC25-2FF3-AAF8-1455-A22FAAE9DB14}"/>
                </a:ext>
              </a:extLst>
            </p:cNvPr>
            <p:cNvSpPr/>
            <p:nvPr/>
          </p:nvSpPr>
          <p:spPr>
            <a:xfrm>
              <a:off x="2855800" y="1044778"/>
              <a:ext cx="4412090" cy="3190591"/>
            </a:xfrm>
            <a:custGeom>
              <a:avLst/>
              <a:gdLst>
                <a:gd name="connsiteX0" fmla="*/ 4331891 w 4412090"/>
                <a:gd name="connsiteY0" fmla="*/ 323820 h 3190591"/>
                <a:gd name="connsiteX1" fmla="*/ 3253386 w 4412090"/>
                <a:gd name="connsiteY1" fmla="*/ 25789 h 3190591"/>
                <a:gd name="connsiteX2" fmla="*/ 2713207 w 4412090"/>
                <a:gd name="connsiteY2" fmla="*/ 143027 h 3190591"/>
                <a:gd name="connsiteX3" fmla="*/ 3109544 w 4412090"/>
                <a:gd name="connsiteY3" fmla="*/ 341714 h 3190591"/>
                <a:gd name="connsiteX4" fmla="*/ 3295365 w 4412090"/>
                <a:gd name="connsiteY4" fmla="*/ 302224 h 3190591"/>
                <a:gd name="connsiteX5" fmla="*/ 3581814 w 4412090"/>
                <a:gd name="connsiteY5" fmla="*/ 279393 h 3190591"/>
                <a:gd name="connsiteX6" fmla="*/ 4090508 w 4412090"/>
                <a:gd name="connsiteY6" fmla="*/ 467591 h 3190591"/>
                <a:gd name="connsiteX7" fmla="*/ 4090508 w 4412090"/>
                <a:gd name="connsiteY7" fmla="*/ 467591 h 3190591"/>
                <a:gd name="connsiteX8" fmla="*/ 3860855 w 4412090"/>
                <a:gd name="connsiteY8" fmla="*/ 1245681 h 3190591"/>
                <a:gd name="connsiteX9" fmla="*/ 2628013 w 4412090"/>
                <a:gd name="connsiteY9" fmla="*/ 2296503 h 3190591"/>
                <a:gd name="connsiteX10" fmla="*/ 1116130 w 4412090"/>
                <a:gd name="connsiteY10" fmla="*/ 2883309 h 3190591"/>
                <a:gd name="connsiteX11" fmla="*/ 320369 w 4412090"/>
                <a:gd name="connsiteY11" fmla="*/ 2718559 h 3190591"/>
                <a:gd name="connsiteX12" fmla="*/ 550640 w 4412090"/>
                <a:gd name="connsiteY12" fmla="*/ 1941704 h 3190591"/>
                <a:gd name="connsiteX13" fmla="*/ 622870 w 4412090"/>
                <a:gd name="connsiteY13" fmla="*/ 1839892 h 3190591"/>
                <a:gd name="connsiteX14" fmla="*/ 629660 w 4412090"/>
                <a:gd name="connsiteY14" fmla="*/ 1417218 h 3190591"/>
                <a:gd name="connsiteX15" fmla="*/ 325926 w 4412090"/>
                <a:gd name="connsiteY15" fmla="*/ 1773251 h 3190591"/>
                <a:gd name="connsiteX16" fmla="*/ 80221 w 4412090"/>
                <a:gd name="connsiteY16" fmla="*/ 2861096 h 3190591"/>
                <a:gd name="connsiteX17" fmla="*/ 832768 w 4412090"/>
                <a:gd name="connsiteY17" fmla="*/ 3185043 h 3190591"/>
                <a:gd name="connsiteX18" fmla="*/ 1157492 w 4412090"/>
                <a:gd name="connsiteY18" fmla="*/ 3159127 h 3190591"/>
                <a:gd name="connsiteX19" fmla="*/ 2771855 w 4412090"/>
                <a:gd name="connsiteY19" fmla="*/ 2536532 h 3190591"/>
                <a:gd name="connsiteX20" fmla="*/ 4085570 w 4412090"/>
                <a:gd name="connsiteY20" fmla="*/ 1412899 h 3190591"/>
                <a:gd name="connsiteX21" fmla="*/ 4331891 w 4412090"/>
                <a:gd name="connsiteY21" fmla="*/ 323820 h 319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12090" h="3190591">
                  <a:moveTo>
                    <a:pt x="4331891" y="323820"/>
                  </a:moveTo>
                  <a:cubicBezTo>
                    <a:pt x="4168294" y="52322"/>
                    <a:pt x="3786774" y="-53809"/>
                    <a:pt x="3253386" y="25789"/>
                  </a:cubicBezTo>
                  <a:cubicBezTo>
                    <a:pt x="3070651" y="51705"/>
                    <a:pt x="2889768" y="90579"/>
                    <a:pt x="2713207" y="143027"/>
                  </a:cubicBezTo>
                  <a:cubicBezTo>
                    <a:pt x="2853345" y="191773"/>
                    <a:pt x="2987309" y="258414"/>
                    <a:pt x="3109544" y="341714"/>
                  </a:cubicBezTo>
                  <a:cubicBezTo>
                    <a:pt x="3171896" y="328140"/>
                    <a:pt x="3234865" y="311479"/>
                    <a:pt x="3295365" y="302224"/>
                  </a:cubicBezTo>
                  <a:cubicBezTo>
                    <a:pt x="3389819" y="287415"/>
                    <a:pt x="3485508" y="280010"/>
                    <a:pt x="3581814" y="279393"/>
                  </a:cubicBezTo>
                  <a:cubicBezTo>
                    <a:pt x="3771957" y="252243"/>
                    <a:pt x="3963335" y="322586"/>
                    <a:pt x="4090508" y="467591"/>
                  </a:cubicBezTo>
                  <a:lnTo>
                    <a:pt x="4090508" y="467591"/>
                  </a:lnTo>
                  <a:cubicBezTo>
                    <a:pt x="4189901" y="632958"/>
                    <a:pt x="4105942" y="916180"/>
                    <a:pt x="3860855" y="1245681"/>
                  </a:cubicBezTo>
                  <a:cubicBezTo>
                    <a:pt x="3519462" y="1670205"/>
                    <a:pt x="3101518" y="2026855"/>
                    <a:pt x="2628013" y="2296503"/>
                  </a:cubicBezTo>
                  <a:cubicBezTo>
                    <a:pt x="2165620" y="2585278"/>
                    <a:pt x="1652605" y="2783966"/>
                    <a:pt x="1116130" y="2883309"/>
                  </a:cubicBezTo>
                  <a:cubicBezTo>
                    <a:pt x="709916" y="2943780"/>
                    <a:pt x="419762" y="2883309"/>
                    <a:pt x="320369" y="2718559"/>
                  </a:cubicBezTo>
                  <a:cubicBezTo>
                    <a:pt x="220977" y="2553809"/>
                    <a:pt x="304936" y="2269970"/>
                    <a:pt x="550640" y="1941704"/>
                  </a:cubicBezTo>
                  <a:cubicBezTo>
                    <a:pt x="580890" y="1900979"/>
                    <a:pt x="588298" y="1881234"/>
                    <a:pt x="622870" y="1839892"/>
                  </a:cubicBezTo>
                  <a:cubicBezTo>
                    <a:pt x="606819" y="1699206"/>
                    <a:pt x="608671" y="1557287"/>
                    <a:pt x="629660" y="1417218"/>
                  </a:cubicBezTo>
                  <a:cubicBezTo>
                    <a:pt x="519155" y="1527669"/>
                    <a:pt x="417910" y="1646758"/>
                    <a:pt x="325926" y="1773251"/>
                  </a:cubicBezTo>
                  <a:cubicBezTo>
                    <a:pt x="4288" y="2202712"/>
                    <a:pt x="-82758" y="2589597"/>
                    <a:pt x="80221" y="2861096"/>
                  </a:cubicBezTo>
                  <a:cubicBezTo>
                    <a:pt x="255548" y="3095572"/>
                    <a:pt x="541997" y="3218980"/>
                    <a:pt x="832768" y="3185043"/>
                  </a:cubicBezTo>
                  <a:cubicBezTo>
                    <a:pt x="941421" y="3184426"/>
                    <a:pt x="1050074" y="3175787"/>
                    <a:pt x="1157492" y="3159127"/>
                  </a:cubicBezTo>
                  <a:cubicBezTo>
                    <a:pt x="1729773" y="3054847"/>
                    <a:pt x="2277360" y="2843819"/>
                    <a:pt x="2771855" y="2536532"/>
                  </a:cubicBezTo>
                  <a:cubicBezTo>
                    <a:pt x="3276228" y="2247756"/>
                    <a:pt x="3721952" y="1866424"/>
                    <a:pt x="4085570" y="1412899"/>
                  </a:cubicBezTo>
                  <a:cubicBezTo>
                    <a:pt x="4407825" y="982204"/>
                    <a:pt x="4494871" y="595319"/>
                    <a:pt x="4331891" y="323820"/>
                  </a:cubicBezTo>
                  <a:close/>
                </a:path>
              </a:pathLst>
            </a:custGeom>
            <a:solidFill>
              <a:srgbClr val="76CAE7"/>
            </a:solidFill>
            <a:ln w="61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92431CF-7060-1D08-DFDC-485C271A0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76829" y="3211412"/>
            <a:ext cx="949579" cy="1353799"/>
          </a:xfrm>
          <a:prstGeom prst="bentConnector2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FDE281-737A-B2E4-576F-9B4032362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80923" y="3079430"/>
            <a:ext cx="877391" cy="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7FB35EE-3036-1CD4-AA82-CF8AAAC39D73}"/>
              </a:ext>
            </a:extLst>
          </p:cNvPr>
          <p:cNvSpPr txBox="1"/>
          <p:nvPr/>
        </p:nvSpPr>
        <p:spPr>
          <a:xfrm>
            <a:off x="1778158" y="5495020"/>
            <a:ext cx="36390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Serverless App Ecosystem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C08AFB7-6A6F-1231-2E98-18034C8DB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49143" y="2079170"/>
            <a:ext cx="4732699" cy="4060373"/>
          </a:xfrm>
          <a:prstGeom prst="roundRect">
            <a:avLst>
              <a:gd name="adj" fmla="val 2980"/>
            </a:avLst>
          </a:prstGeom>
          <a:noFill/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95000">
                  <a:srgbClr val="399A91"/>
                </a:gs>
              </a:gsLst>
              <a:lin ang="8100000" scaled="1"/>
              <a:tileRect/>
            </a:gradFill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674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3E668D-D204-CB8C-5638-E12ACCF828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879772" y="2220688"/>
            <a:ext cx="4484914" cy="4122057"/>
          </a:xfrm>
          <a:prstGeom prst="roundRect">
            <a:avLst>
              <a:gd name="adj" fmla="val 0"/>
            </a:avLst>
          </a:prstGeom>
          <a:noFill/>
          <a:ln>
            <a:noFill/>
            <a:headEnd type="none" w="med" len="med"/>
            <a:tailEnd type="none" w="med" len="med"/>
          </a:ln>
          <a:effectLst/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5C39"/>
                    </a:gs>
                    <a:gs pos="8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Cost efficient &amp; flexible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Start simply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Pay only for what you use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Low cost: $0.25 USD / 1M RUs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Easy to configure &amp; manage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Great for multitenant apps,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MVPs and development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99408E-89BA-F566-4922-D4DDD70B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30075" y="3632549"/>
            <a:ext cx="4384109" cy="1563566"/>
            <a:chOff x="701458" y="4409162"/>
            <a:chExt cx="4384109" cy="108976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6EE3EF-25D7-E4EF-A9F1-4027924B80AC}"/>
                </a:ext>
              </a:extLst>
            </p:cNvPr>
            <p:cNvCxnSpPr/>
            <p:nvPr/>
          </p:nvCxnSpPr>
          <p:spPr>
            <a:xfrm>
              <a:off x="701458" y="4409162"/>
              <a:ext cx="4384109" cy="0"/>
            </a:xfrm>
            <a:prstGeom prst="line">
              <a:avLst/>
            </a:prstGeom>
            <a:noFill/>
            <a:ln w="9525" cap="flat" cmpd="sng" algn="ctr">
              <a:solidFill>
                <a:srgbClr val="2A446F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B65EE7-6E65-53CB-F924-62B5D40DAB8A}"/>
                </a:ext>
              </a:extLst>
            </p:cNvPr>
            <p:cNvCxnSpPr/>
            <p:nvPr/>
          </p:nvCxnSpPr>
          <p:spPr>
            <a:xfrm>
              <a:off x="701458" y="4772417"/>
              <a:ext cx="4384109" cy="0"/>
            </a:xfrm>
            <a:prstGeom prst="line">
              <a:avLst/>
            </a:prstGeom>
            <a:noFill/>
            <a:ln w="9525" cap="flat" cmpd="sng" algn="ctr">
              <a:solidFill>
                <a:srgbClr val="2A446F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EB4407-B5B5-B638-F648-12FE55DDB868}"/>
                </a:ext>
              </a:extLst>
            </p:cNvPr>
            <p:cNvCxnSpPr/>
            <p:nvPr/>
          </p:nvCxnSpPr>
          <p:spPr>
            <a:xfrm>
              <a:off x="701458" y="5135672"/>
              <a:ext cx="4384109" cy="0"/>
            </a:xfrm>
            <a:prstGeom prst="line">
              <a:avLst/>
            </a:prstGeom>
            <a:noFill/>
            <a:ln w="9525" cap="flat" cmpd="sng" algn="ctr">
              <a:solidFill>
                <a:srgbClr val="2A446F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C6C323-B990-210E-A63D-34690A1CB7B8}"/>
                </a:ext>
              </a:extLst>
            </p:cNvPr>
            <p:cNvCxnSpPr/>
            <p:nvPr/>
          </p:nvCxnSpPr>
          <p:spPr>
            <a:xfrm>
              <a:off x="701458" y="5498927"/>
              <a:ext cx="4384109" cy="0"/>
            </a:xfrm>
            <a:prstGeom prst="line">
              <a:avLst/>
            </a:prstGeom>
            <a:noFill/>
            <a:ln w="9525" cap="flat" cmpd="sng" algn="ctr">
              <a:solidFill>
                <a:srgbClr val="2A446F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2007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C 0.06406 -0.20833 0.76497 -0.22315 0.92291 -0.08819 C 1.08112 0.04676 1.00846 0.74537 0.94791 0.80996 C 0.8875 0.87454 0.075 0.86505 0.02018 0.81667 C -0.03268 0.76736 -0.0418 0.17246 1.875E-6 -1.85185E-6 Z " pathEditMode="relative" rAng="0" ptsTypes="AAAAA">
                                      <p:cBhvr>
                                        <p:cTn id="8" dur="4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" fill="hold"/>
                                        <p:tgtEl>
                                          <p:spTgt spid="18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" fill="hold"/>
                                        <p:tgtEl>
                                          <p:spTgt spid="2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DE1AD-827F-9045-5257-D718BEDB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09899009-353F-0F20-D44E-1FD5F3F8F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0496" y="-878146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21" name="Rectangle: Rounded Corners 19">
            <a:extLst>
              <a:ext uri="{FF2B5EF4-FFF2-40B4-BE49-F238E27FC236}">
                <a16:creationId xmlns:a16="http://schemas.microsoft.com/office/drawing/2014/main" id="{E1D6B69B-718B-0A26-8CB0-D5F09F319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4480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295E134-EB15-2A64-D225-808EDD88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marL="0" algn="ctr" defTabSz="932472" fontAlgn="base">
              <a:spcAft>
                <a:spcPct val="0"/>
              </a:spcAft>
              <a:defRPr/>
            </a:pPr>
            <a:r>
              <a:rPr lang="en-US">
                <a:gradFill>
                  <a:gsLst>
                    <a:gs pos="90210">
                      <a:srgbClr val="FFFFFF"/>
                    </a:gs>
                    <a:gs pos="8046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+mn-cs"/>
              </a:rPr>
              <a:t>AI Use Cases with Azure Cosmos DB</a:t>
            </a:r>
          </a:p>
        </p:txBody>
      </p:sp>
      <p:grpSp>
        <p:nvGrpSpPr>
          <p:cNvPr id="16" name="Group 15" descr="graphic showing ai use cases with azure cosmos db">
            <a:extLst>
              <a:ext uri="{FF2B5EF4-FFF2-40B4-BE49-F238E27FC236}">
                <a16:creationId xmlns:a16="http://schemas.microsoft.com/office/drawing/2014/main" id="{A83DED95-56F1-30FA-9B2A-DACA6BFA309E}"/>
              </a:ext>
            </a:extLst>
          </p:cNvPr>
          <p:cNvGrpSpPr/>
          <p:nvPr/>
        </p:nvGrpSpPr>
        <p:grpSpPr>
          <a:xfrm>
            <a:off x="589643" y="1337841"/>
            <a:ext cx="11025414" cy="3361160"/>
            <a:chOff x="589643" y="1337841"/>
            <a:chExt cx="11025414" cy="3361160"/>
          </a:xfrm>
        </p:grpSpPr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97077BF0-6F03-1BEA-504C-DABBCFCE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192" y="3048000"/>
              <a:ext cx="1968500" cy="15748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No ETL</a:t>
              </a: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Consistent data</a:t>
              </a: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Reduce complexity &amp; costs</a:t>
              </a: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A8842A12-A2CC-41A3-BA64-E7009FAB3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87174" y="3048000"/>
              <a:ext cx="1767790" cy="15748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Personalize LLM on your data</a:t>
              </a: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Cheaper than fine tuning</a:t>
              </a: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Faster iteration on new data</a:t>
              </a:r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BD0D84FC-0EFF-6C53-AE02-9630D179C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30" y="3048000"/>
              <a:ext cx="2080592" cy="15748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Conversational context</a:t>
              </a: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UX improvements</a:t>
              </a: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LLM optimizations</a:t>
              </a: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Auditing</a:t>
              </a:r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9687CDA4-9DB0-8AC1-81FD-C3D4DB9D7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93602" y="3048000"/>
              <a:ext cx="1881810" cy="15748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Drastically reduces latency </a:t>
              </a: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Saves on Token consumption</a:t>
              </a: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Reduces costs and latency for LLM</a:t>
              </a:r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7B5F5621-2067-8F9A-43E4-849F5E47A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39301" y="3048000"/>
              <a:ext cx="1892299" cy="15748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Agent-to-agent transactions</a:t>
              </a: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Statefulness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0241">
                        <a:srgbClr val="FFFFFF"/>
                      </a:gs>
                      <a:gs pos="4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Logging</a:t>
              </a:r>
            </a:p>
            <a:p>
              <a:pPr marL="0" marR="0" lvl="2" indent="0" algn="ctr" defTabSz="914102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578CB8-9DC1-42A4-3D7D-F1D4812BF03F}"/>
                </a:ext>
              </a:extLst>
            </p:cNvPr>
            <p:cNvSpPr txBox="1"/>
            <p:nvPr/>
          </p:nvSpPr>
          <p:spPr>
            <a:xfrm>
              <a:off x="9702801" y="2455223"/>
              <a:ext cx="1765299" cy="2308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AI Agents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791019-C131-EECE-8B27-08CBE0BA38BD}"/>
                </a:ext>
              </a:extLst>
            </p:cNvPr>
            <p:cNvSpPr txBox="1"/>
            <p:nvPr/>
          </p:nvSpPr>
          <p:spPr>
            <a:xfrm>
              <a:off x="7324588" y="2455223"/>
              <a:ext cx="2019838" cy="230832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Semantic Caching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3E67C9-DDCA-7964-5F83-1D18C34F2B1B}"/>
                </a:ext>
              </a:extLst>
            </p:cNvPr>
            <p:cNvSpPr txBox="1"/>
            <p:nvPr/>
          </p:nvSpPr>
          <p:spPr>
            <a:xfrm>
              <a:off x="5168900" y="2455223"/>
              <a:ext cx="1871330" cy="46166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Conversational History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8984BB-CBA0-734F-0107-6C9514F34BF3}"/>
                </a:ext>
              </a:extLst>
            </p:cNvPr>
            <p:cNvSpPr txBox="1"/>
            <p:nvPr/>
          </p:nvSpPr>
          <p:spPr>
            <a:xfrm>
              <a:off x="2851698" y="2455223"/>
              <a:ext cx="2038742" cy="46166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Retrieval Augmented Generation (RAG)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F6E386-3B94-36B0-7F57-6AA0D7388E13}"/>
                </a:ext>
              </a:extLst>
            </p:cNvPr>
            <p:cNvSpPr txBox="1"/>
            <p:nvPr/>
          </p:nvSpPr>
          <p:spPr>
            <a:xfrm>
              <a:off x="753442" y="2455223"/>
              <a:ext cx="1778000" cy="461665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Operational + Vector Database</a:t>
              </a:r>
            </a:p>
          </p:txBody>
        </p:sp>
        <p:sp>
          <p:nvSpPr>
            <p:cNvPr id="34" name="Rounded Rectangle 33" descr="1. Connected smart products&#10;">
              <a:extLst>
                <a:ext uri="{FF2B5EF4-FFF2-40B4-BE49-F238E27FC236}">
                  <a16:creationId xmlns:a16="http://schemas.microsoft.com/office/drawing/2014/main" id="{0AF86876-7541-B8CD-6432-72026BACC68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589643" y="1775791"/>
              <a:ext cx="2090057" cy="2923210"/>
            </a:xfrm>
            <a:prstGeom prst="roundRect">
              <a:avLst>
                <a:gd name="adj" fmla="val 5367"/>
              </a:avLst>
            </a:prstGeom>
            <a:noFill/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95000">
                    <a:srgbClr val="399A91"/>
                  </a:gs>
                </a:gsLst>
                <a:lin ang="8100000" scaled="1"/>
                <a:tileRect/>
              </a:gra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39" name="Rounded Rectangle 38" descr="1. Connected smart products&#10;">
              <a:extLst>
                <a:ext uri="{FF2B5EF4-FFF2-40B4-BE49-F238E27FC236}">
                  <a16:creationId xmlns:a16="http://schemas.microsoft.com/office/drawing/2014/main" id="{96E5EE17-B378-D4E1-F5B3-8D56C7D2103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2823482" y="1775791"/>
              <a:ext cx="2090057" cy="2923210"/>
            </a:xfrm>
            <a:prstGeom prst="roundRect">
              <a:avLst>
                <a:gd name="adj" fmla="val 5367"/>
              </a:avLst>
            </a:prstGeom>
            <a:noFill/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95000">
                    <a:srgbClr val="399A91"/>
                  </a:gs>
                </a:gsLst>
                <a:lin ang="8100000" scaled="1"/>
                <a:tileRect/>
              </a:gra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0" name="Rounded Rectangle 39" descr="1. Connected smart products&#10;">
              <a:extLst>
                <a:ext uri="{FF2B5EF4-FFF2-40B4-BE49-F238E27FC236}">
                  <a16:creationId xmlns:a16="http://schemas.microsoft.com/office/drawing/2014/main" id="{03A21EF7-37C4-1286-7BD2-73351A621D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5057321" y="1775791"/>
              <a:ext cx="2090057" cy="2923210"/>
            </a:xfrm>
            <a:prstGeom prst="roundRect">
              <a:avLst>
                <a:gd name="adj" fmla="val 5367"/>
              </a:avLst>
            </a:prstGeom>
            <a:noFill/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95000">
                    <a:srgbClr val="399A91"/>
                  </a:gs>
                </a:gsLst>
                <a:lin ang="8100000" scaled="1"/>
                <a:tileRect/>
              </a:gra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1" name="Rounded Rectangle 40" descr="1. Connected smart products&#10;">
              <a:extLst>
                <a:ext uri="{FF2B5EF4-FFF2-40B4-BE49-F238E27FC236}">
                  <a16:creationId xmlns:a16="http://schemas.microsoft.com/office/drawing/2014/main" id="{9A4FC8DB-FCB3-855C-7D7B-85DE98D6C22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7291160" y="1775791"/>
              <a:ext cx="2090057" cy="2923210"/>
            </a:xfrm>
            <a:prstGeom prst="roundRect">
              <a:avLst>
                <a:gd name="adj" fmla="val 5367"/>
              </a:avLst>
            </a:prstGeom>
            <a:noFill/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95000">
                    <a:srgbClr val="399A91"/>
                  </a:gs>
                </a:gsLst>
                <a:lin ang="8100000" scaled="1"/>
                <a:tileRect/>
              </a:gra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3" name="Rounded Rectangle 42" descr="1. Connected smart products&#10;">
              <a:extLst>
                <a:ext uri="{FF2B5EF4-FFF2-40B4-BE49-F238E27FC236}">
                  <a16:creationId xmlns:a16="http://schemas.microsoft.com/office/drawing/2014/main" id="{1EC49FF7-7777-8424-AB27-5255101D98A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9525000" y="1775791"/>
              <a:ext cx="2090057" cy="2923210"/>
            </a:xfrm>
            <a:prstGeom prst="roundRect">
              <a:avLst>
                <a:gd name="adj" fmla="val 5367"/>
              </a:avLst>
            </a:prstGeom>
            <a:noFill/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95000">
                    <a:srgbClr val="399A91"/>
                  </a:gs>
                </a:gsLst>
                <a:lin ang="8100000" scaled="1"/>
                <a:tileRect/>
              </a:gra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17AB5E9-2F2D-E567-F58D-026AAE837482}"/>
                </a:ext>
              </a:extLst>
            </p:cNvPr>
            <p:cNvGrpSpPr/>
            <p:nvPr/>
          </p:nvGrpSpPr>
          <p:grpSpPr>
            <a:xfrm>
              <a:off x="5650786" y="1337841"/>
              <a:ext cx="862020" cy="862020"/>
              <a:chOff x="4199035" y="5133951"/>
              <a:chExt cx="732676" cy="732676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1568346-5F69-2EA1-4EBB-71F5BBC2B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4529"/>
                <a:ext cx="732676" cy="731520"/>
              </a:xfrm>
              <a:prstGeom prst="ellipse">
                <a:avLst/>
              </a:prstGeom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635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lIns="182880" tIns="36576" rIns="182880" bIns="73152" anchor="ctr" anchorCtr="0">
                <a:spAutoFit/>
              </a:bodyPr>
              <a:lstStyle/>
              <a:p>
                <a:pPr marL="0" marR="0" lvl="0" indent="0" algn="ctr" defTabSz="299783" rtl="0" eaLnBrk="1" fontAlgn="base" latinLnBrk="0" hangingPunct="1">
                  <a:lnSpc>
                    <a:spcPct val="100000"/>
                  </a:lnSpc>
                  <a:spcBef>
                    <a:spcPts val="508"/>
                  </a:spcBef>
                  <a:spcAft>
                    <a:spcPts val="508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48951">
                        <a:srgbClr val="FFFFFF"/>
                      </a:gs>
                      <a:gs pos="14943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4BD162F-15A8-66F3-8FAC-E60A8917E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3951"/>
                <a:ext cx="732676" cy="732676"/>
              </a:xfrm>
              <a:prstGeom prst="ellipse">
                <a:avLst/>
              </a:prstGeom>
              <a:blipFill dpi="0" rotWithShape="1">
                <a:blip r:embed="rId3">
                  <a:alphaModFix amt="10000"/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tile tx="0" ty="0" sx="40000" sy="40000" flip="none" algn="tl"/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D708E6D5-979A-486F-774E-70105F1FF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6207" y="1454465"/>
              <a:ext cx="578050" cy="578050"/>
            </a:xfrm>
            <a:prstGeom prst="rect">
              <a:avLst/>
            </a:prstGeom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45AEAD1-C83B-E79E-196B-F98CDF2919AE}"/>
                </a:ext>
              </a:extLst>
            </p:cNvPr>
            <p:cNvGrpSpPr/>
            <p:nvPr/>
          </p:nvGrpSpPr>
          <p:grpSpPr>
            <a:xfrm>
              <a:off x="3442252" y="1337841"/>
              <a:ext cx="862020" cy="862020"/>
              <a:chOff x="4199035" y="5133951"/>
              <a:chExt cx="732676" cy="732676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FE1ADFE-5D85-32F3-5EE0-328D4DD09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4529"/>
                <a:ext cx="732676" cy="731520"/>
              </a:xfrm>
              <a:prstGeom prst="ellipse">
                <a:avLst/>
              </a:prstGeom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635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lIns="182880" tIns="36576" rIns="182880" bIns="73152" anchor="ctr" anchorCtr="0">
                <a:spAutoFit/>
              </a:bodyPr>
              <a:lstStyle/>
              <a:p>
                <a:pPr marL="0" marR="0" lvl="0" indent="0" algn="ctr" defTabSz="299783" rtl="0" eaLnBrk="1" fontAlgn="base" latinLnBrk="0" hangingPunct="1">
                  <a:lnSpc>
                    <a:spcPct val="100000"/>
                  </a:lnSpc>
                  <a:spcBef>
                    <a:spcPts val="508"/>
                  </a:spcBef>
                  <a:spcAft>
                    <a:spcPts val="508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48951">
                        <a:srgbClr val="FFFFFF"/>
                      </a:gs>
                      <a:gs pos="14943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1D2A109-E3B2-6008-1190-195E1FDAF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3951"/>
                <a:ext cx="732676" cy="732676"/>
              </a:xfrm>
              <a:prstGeom prst="ellipse">
                <a:avLst/>
              </a:prstGeom>
              <a:blipFill dpi="0" rotWithShape="1">
                <a:blip r:embed="rId3">
                  <a:alphaModFix amt="10000"/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tile tx="0" ty="0" sx="40000" sy="40000" flip="none" algn="tl"/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AF6B8B6-50A7-F3D5-7F3D-6A5F5FE537F9}"/>
                </a:ext>
              </a:extLst>
            </p:cNvPr>
            <p:cNvGrpSpPr/>
            <p:nvPr/>
          </p:nvGrpSpPr>
          <p:grpSpPr>
            <a:xfrm>
              <a:off x="1219200" y="1337841"/>
              <a:ext cx="862020" cy="862020"/>
              <a:chOff x="4199035" y="5133951"/>
              <a:chExt cx="732676" cy="73267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28FE5A4-34E1-91D4-27D8-2484F7C878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4529"/>
                <a:ext cx="732676" cy="731520"/>
              </a:xfrm>
              <a:prstGeom prst="ellipse">
                <a:avLst/>
              </a:prstGeom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635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lIns="182880" tIns="36576" rIns="182880" bIns="73152" anchor="ctr" anchorCtr="0">
                <a:spAutoFit/>
              </a:bodyPr>
              <a:lstStyle/>
              <a:p>
                <a:pPr marL="0" marR="0" lvl="0" indent="0" algn="ctr" defTabSz="299783" rtl="0" eaLnBrk="1" fontAlgn="base" latinLnBrk="0" hangingPunct="1">
                  <a:lnSpc>
                    <a:spcPct val="100000"/>
                  </a:lnSpc>
                  <a:spcBef>
                    <a:spcPts val="508"/>
                  </a:spcBef>
                  <a:spcAft>
                    <a:spcPts val="508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48951">
                        <a:srgbClr val="FFFFFF"/>
                      </a:gs>
                      <a:gs pos="14943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2B3E8AA-14AA-50B0-2216-EC613A95B2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3951"/>
                <a:ext cx="732676" cy="732676"/>
              </a:xfrm>
              <a:prstGeom prst="ellipse">
                <a:avLst/>
              </a:prstGeom>
              <a:blipFill dpi="0" rotWithShape="1">
                <a:blip r:embed="rId3">
                  <a:alphaModFix amt="10000"/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tile tx="0" ty="0" sx="40000" sy="40000" flip="none" algn="tl"/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4229CFA-47F1-626A-3749-C922B5B3DFAF}"/>
                </a:ext>
              </a:extLst>
            </p:cNvPr>
            <p:cNvGrpSpPr/>
            <p:nvPr/>
          </p:nvGrpSpPr>
          <p:grpSpPr>
            <a:xfrm>
              <a:off x="7911548" y="1337841"/>
              <a:ext cx="862020" cy="862020"/>
              <a:chOff x="4199035" y="5133951"/>
              <a:chExt cx="732676" cy="73267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C5B3D83-BFE2-3837-00E8-57D988DD3C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4529"/>
                <a:ext cx="732676" cy="731520"/>
              </a:xfrm>
              <a:prstGeom prst="ellipse">
                <a:avLst/>
              </a:prstGeom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635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lIns="182880" tIns="36576" rIns="182880" bIns="73152" anchor="ctr" anchorCtr="0">
                <a:spAutoFit/>
              </a:bodyPr>
              <a:lstStyle/>
              <a:p>
                <a:pPr marL="0" marR="0" lvl="0" indent="0" algn="ctr" defTabSz="299783" rtl="0" eaLnBrk="1" fontAlgn="base" latinLnBrk="0" hangingPunct="1">
                  <a:lnSpc>
                    <a:spcPct val="100000"/>
                  </a:lnSpc>
                  <a:spcBef>
                    <a:spcPts val="508"/>
                  </a:spcBef>
                  <a:spcAft>
                    <a:spcPts val="508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48951">
                        <a:srgbClr val="FFFFFF"/>
                      </a:gs>
                      <a:gs pos="14943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35BFDFE-C8F4-6659-A871-4691F50A1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3951"/>
                <a:ext cx="732676" cy="732676"/>
              </a:xfrm>
              <a:prstGeom prst="ellipse">
                <a:avLst/>
              </a:prstGeom>
              <a:blipFill dpi="0" rotWithShape="1">
                <a:blip r:embed="rId3">
                  <a:alphaModFix amt="10000"/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tile tx="0" ty="0" sx="40000" sy="40000" flip="none" algn="tl"/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0D3D0F2-EE49-E5C3-F969-EE938257773E}"/>
                </a:ext>
              </a:extLst>
            </p:cNvPr>
            <p:cNvGrpSpPr/>
            <p:nvPr/>
          </p:nvGrpSpPr>
          <p:grpSpPr>
            <a:xfrm>
              <a:off x="10134600" y="1337841"/>
              <a:ext cx="862020" cy="862020"/>
              <a:chOff x="4199035" y="5133951"/>
              <a:chExt cx="732676" cy="73267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DF0329A-EF0C-141B-F2D0-DAB5CBA25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4529"/>
                <a:ext cx="732676" cy="731520"/>
              </a:xfrm>
              <a:prstGeom prst="ellipse">
                <a:avLst/>
              </a:prstGeom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635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lIns="182880" tIns="36576" rIns="182880" bIns="73152" anchor="ctr" anchorCtr="0">
                <a:spAutoFit/>
              </a:bodyPr>
              <a:lstStyle/>
              <a:p>
                <a:pPr marL="0" marR="0" lvl="0" indent="0" algn="ctr" defTabSz="299783" rtl="0" eaLnBrk="1" fontAlgn="base" latinLnBrk="0" hangingPunct="1">
                  <a:lnSpc>
                    <a:spcPct val="100000"/>
                  </a:lnSpc>
                  <a:spcBef>
                    <a:spcPts val="508"/>
                  </a:spcBef>
                  <a:spcAft>
                    <a:spcPts val="508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48951">
                        <a:srgbClr val="FFFFFF"/>
                      </a:gs>
                      <a:gs pos="14943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25B667E-698F-8815-590B-247425E2F4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199035" y="5133951"/>
                <a:ext cx="732676" cy="732676"/>
              </a:xfrm>
              <a:prstGeom prst="ellipse">
                <a:avLst/>
              </a:prstGeom>
              <a:blipFill dpi="0" rotWithShape="1">
                <a:blip r:embed="rId3">
                  <a:alphaModFix amt="10000"/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tile tx="0" ty="0" sx="40000" sy="40000" flip="none" algn="tl"/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1111D416-A697-DE63-0A02-902A9264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404" y="1454426"/>
              <a:ext cx="573156" cy="573156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301C0749-87F9-A7A5-623C-BB408C7E3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5543" y="1494181"/>
              <a:ext cx="538371" cy="538371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F6B79388-2085-9BDC-DB5F-98D08B795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62349" y="1441174"/>
              <a:ext cx="626165" cy="626165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CFBF80C1-0E5C-D64F-029A-8A81F561D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81539" y="1480931"/>
              <a:ext cx="553278" cy="553278"/>
            </a:xfrm>
            <a:prstGeom prst="rect">
              <a:avLst/>
            </a:prstGeom>
          </p:spPr>
        </p:pic>
      </p:grpSp>
      <p:pic>
        <p:nvPicPr>
          <p:cNvPr id="4" name="Picture 3" descr="white line braided circle logo">
            <a:extLst>
              <a:ext uri="{FF2B5EF4-FFF2-40B4-BE49-F238E27FC236}">
                <a16:creationId xmlns:a16="http://schemas.microsoft.com/office/drawing/2014/main" id="{1FC5AAE6-4B60-5579-38E0-39F29A4CE2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1674" r="21674"/>
          <a:stretch/>
        </p:blipFill>
        <p:spPr>
          <a:xfrm>
            <a:off x="1047170" y="5208646"/>
            <a:ext cx="756230" cy="728995"/>
          </a:xfrm>
          <a:prstGeom prst="rect">
            <a:avLst/>
          </a:prstGeom>
        </p:spPr>
      </p:pic>
      <p:pic>
        <p:nvPicPr>
          <p:cNvPr id="9" name="Picture 2" descr="ey logo">
            <a:extLst>
              <a:ext uri="{FF2B5EF4-FFF2-40B4-BE49-F238E27FC236}">
                <a16:creationId xmlns:a16="http://schemas.microsoft.com/office/drawing/2014/main" id="{10C45800-BD9A-799B-6EB8-0AB6F723A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86" y="5277575"/>
            <a:ext cx="591136" cy="5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 descr="tomtom logo">
            <a:extLst>
              <a:ext uri="{FF2B5EF4-FFF2-40B4-BE49-F238E27FC236}">
                <a16:creationId xmlns:a16="http://schemas.microsoft.com/office/drawing/2014/main" id="{45B03228-02EE-10C5-BD62-9C81BB2BA5A0}"/>
              </a:ext>
            </a:extLst>
          </p:cNvPr>
          <p:cNvGrpSpPr/>
          <p:nvPr/>
        </p:nvGrpSpPr>
        <p:grpSpPr>
          <a:xfrm>
            <a:off x="3473108" y="5385349"/>
            <a:ext cx="2206075" cy="375588"/>
            <a:chOff x="1947073" y="596900"/>
            <a:chExt cx="6929887" cy="1321998"/>
          </a:xfrm>
        </p:grpSpPr>
        <p:pic>
          <p:nvPicPr>
            <p:cNvPr id="6" name="Picture 5" descr="File:TomTom logo.svg - Wikimedia Commons">
              <a:extLst>
                <a:ext uri="{FF2B5EF4-FFF2-40B4-BE49-F238E27FC236}">
                  <a16:creationId xmlns:a16="http://schemas.microsoft.com/office/drawing/2014/main" id="{96781CBD-8EFC-D0CA-CDF8-AECA2AE13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6254"/>
            <a:stretch/>
          </p:blipFill>
          <p:spPr>
            <a:xfrm>
              <a:off x="3073400" y="596900"/>
              <a:ext cx="5803560" cy="1321998"/>
            </a:xfrm>
            <a:prstGeom prst="rect">
              <a:avLst/>
            </a:prstGeom>
          </p:spPr>
        </p:pic>
        <p:pic>
          <p:nvPicPr>
            <p:cNvPr id="7" name="Picture 6" descr="File:TomTom logo.svg - Wikimedia Commons">
              <a:extLst>
                <a:ext uri="{FF2B5EF4-FFF2-40B4-BE49-F238E27FC236}">
                  <a16:creationId xmlns:a16="http://schemas.microsoft.com/office/drawing/2014/main" id="{E0AB707E-91EC-69D7-54E0-1AB5F36DBD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83747"/>
            <a:stretch/>
          </p:blipFill>
          <p:spPr>
            <a:xfrm>
              <a:off x="1947073" y="596900"/>
              <a:ext cx="1126327" cy="1321998"/>
            </a:xfrm>
            <a:prstGeom prst="rect">
              <a:avLst/>
            </a:prstGeom>
          </p:spPr>
        </p:pic>
      </p:grpSp>
      <p:pic>
        <p:nvPicPr>
          <p:cNvPr id="8" name="Picture 2" descr="kpmg logo">
            <a:extLst>
              <a:ext uri="{FF2B5EF4-FFF2-40B4-BE49-F238E27FC236}">
                <a16:creationId xmlns:a16="http://schemas.microsoft.com/office/drawing/2014/main" id="{AB140513-3FE2-3EC3-A75B-36A6628C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69" y="5298823"/>
            <a:ext cx="132460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asos logo">
            <a:extLst>
              <a:ext uri="{FF2B5EF4-FFF2-40B4-BE49-F238E27FC236}">
                <a16:creationId xmlns:a16="http://schemas.microsoft.com/office/drawing/2014/main" id="{B21D7413-A18F-16BC-6AFE-573B51516FE6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0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082356" y="5352725"/>
            <a:ext cx="1515376" cy="440837"/>
          </a:xfrm>
          <a:prstGeom prst="rect">
            <a:avLst/>
          </a:prstGeom>
        </p:spPr>
      </p:pic>
      <p:pic>
        <p:nvPicPr>
          <p:cNvPr id="3" name="Graphic 2" descr="mastercard logo">
            <a:extLst>
              <a:ext uri="{FF2B5EF4-FFF2-40B4-BE49-F238E27FC236}">
                <a16:creationId xmlns:a16="http://schemas.microsoft.com/office/drawing/2014/main" id="{A40B0F0E-BFB0-0777-B61B-44677AB8DC3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137016" y="5279252"/>
            <a:ext cx="979637" cy="58778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783CE59-2003-47AE-C088-F3F08601A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95587" y="2044700"/>
            <a:ext cx="6609159" cy="2578100"/>
            <a:chOff x="2795587" y="1739690"/>
            <a:chExt cx="6609159" cy="2933910"/>
          </a:xfrm>
        </p:grpSpPr>
        <p:cxnSp>
          <p:nvCxnSpPr>
            <p:cNvPr id="24" name="!!Straight Connector 49">
              <a:extLst>
                <a:ext uri="{FF2B5EF4-FFF2-40B4-BE49-F238E27FC236}">
                  <a16:creationId xmlns:a16="http://schemas.microsoft.com/office/drawing/2014/main" id="{2793AE3E-A664-3291-350E-D267B2100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795587" y="1739690"/>
              <a:ext cx="0" cy="2933910"/>
            </a:xfrm>
            <a:prstGeom prst="line">
              <a:avLst/>
            </a:prstGeom>
            <a:ln w="12700" cap="rnd">
              <a:solidFill>
                <a:srgbClr val="3A4953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!!Straight Connector 49">
              <a:extLst>
                <a:ext uri="{FF2B5EF4-FFF2-40B4-BE49-F238E27FC236}">
                  <a16:creationId xmlns:a16="http://schemas.microsoft.com/office/drawing/2014/main" id="{636C251E-6A46-C86C-5801-B179DE59E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998640" y="1739690"/>
              <a:ext cx="0" cy="2933910"/>
            </a:xfrm>
            <a:prstGeom prst="line">
              <a:avLst/>
            </a:prstGeom>
            <a:ln w="12700" cap="rnd">
              <a:solidFill>
                <a:srgbClr val="3A4953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!!Straight Connector 49">
              <a:extLst>
                <a:ext uri="{FF2B5EF4-FFF2-40B4-BE49-F238E27FC236}">
                  <a16:creationId xmlns:a16="http://schemas.microsoft.com/office/drawing/2014/main" id="{118853D3-7882-6580-FE07-3EDF98C9C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201693" y="1739690"/>
              <a:ext cx="0" cy="2933910"/>
            </a:xfrm>
            <a:prstGeom prst="line">
              <a:avLst/>
            </a:prstGeom>
            <a:ln w="12700" cap="rnd">
              <a:solidFill>
                <a:srgbClr val="3A4953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!!Straight Connector 49">
              <a:extLst>
                <a:ext uri="{FF2B5EF4-FFF2-40B4-BE49-F238E27FC236}">
                  <a16:creationId xmlns:a16="http://schemas.microsoft.com/office/drawing/2014/main" id="{0DAE592E-0974-028B-9BDD-9388FB31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404746" y="1739690"/>
              <a:ext cx="0" cy="2933910"/>
            </a:xfrm>
            <a:prstGeom prst="line">
              <a:avLst/>
            </a:prstGeom>
            <a:ln w="12700" cap="rnd">
              <a:solidFill>
                <a:srgbClr val="3A4953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ounded Rectangle 64">
            <a:extLst>
              <a:ext uri="{FF2B5EF4-FFF2-40B4-BE49-F238E27FC236}">
                <a16:creationId xmlns:a16="http://schemas.microsoft.com/office/drawing/2014/main" id="{FD61325B-F84C-C423-5002-1FB3B45B0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2168" y="4953000"/>
            <a:ext cx="11027664" cy="1214438"/>
          </a:xfrm>
          <a:prstGeom prst="roundRect">
            <a:avLst>
              <a:gd name="adj" fmla="val 13403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err="1">
              <a:ln>
                <a:noFill/>
              </a:ln>
              <a:noFill/>
              <a:effectLst/>
              <a:uLnTx/>
              <a:uFillTx/>
              <a:latin typeface="Segoe UI Variable Small Semibol" pitchFamily="2" charset="0"/>
              <a:ea typeface="+mn-ea"/>
              <a:cs typeface="+mn-cs"/>
            </a:endParaRPr>
          </a:p>
        </p:txBody>
      </p:sp>
      <p:sp>
        <p:nvSpPr>
          <p:cNvPr id="33" name="Rounded Rectangle 64">
            <a:extLst>
              <a:ext uri="{FF2B5EF4-FFF2-40B4-BE49-F238E27FC236}">
                <a16:creationId xmlns:a16="http://schemas.microsoft.com/office/drawing/2014/main" id="{7186130C-7AA8-BD1E-14D9-9804BF768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2168" y="4953000"/>
            <a:ext cx="11027664" cy="1214438"/>
          </a:xfrm>
          <a:prstGeom prst="roundRect">
            <a:avLst>
              <a:gd name="adj" fmla="val 13403"/>
            </a:avLst>
          </a:pr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40000" sy="4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53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C 0.06406 -0.20833 0.76497 -0.22315 0.92291 -0.08819 C 1.08112 0.04676 1.00846 0.74537 0.94791 0.80996 C 0.8875 0.87454 0.075 0.86505 0.02018 0.81667 C -0.03268 0.76736 -0.0418 0.17246 1.875E-6 -1.85185E-6 Z " pathEditMode="relative" rAng="0" ptsTypes="AAAAA">
                                      <p:cBhvr>
                                        <p:cTn id="8" dur="4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1.85185E-6 L 0 0.03541 " pathEditMode="relative" rAng="0" ptsTypes="AA">
                                      <p:cBhvr>
                                        <p:cTn id="1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1.85185E-6 L 0 0.03541 " pathEditMode="relative" rAng="0" ptsTypes="AA">
                                      <p:cBhvr>
                                        <p:cTn id="18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A3B9-96FE-1696-506E-7DC4DCA30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752CB1-C744-B28D-F54D-04DCA2C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415" r="26898"/>
          <a:stretch/>
        </p:blipFill>
        <p:spPr>
          <a:xfrm>
            <a:off x="-1" y="1"/>
            <a:ext cx="3320717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A0F86909-3445-2951-3E80-D32F2B9A3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6442" y="469482"/>
            <a:ext cx="7808411" cy="55403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 defTabSz="932472" fontAlgn="base">
              <a:spcAft>
                <a:spcPct val="0"/>
              </a:spcAft>
              <a:defRPr/>
            </a:pPr>
            <a:r>
              <a:rPr lang="en-US">
                <a:gradFill>
                  <a:gsLst>
                    <a:gs pos="90210">
                      <a:srgbClr val="FFFFFF"/>
                    </a:gs>
                    <a:gs pos="8046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+mn-cs"/>
              </a:rPr>
              <a:t>ChatGPT scales with Azure Cosmos DB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A4321-1EE9-2B27-AB89-12E31619066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77106" y="1219200"/>
            <a:ext cx="7557168" cy="492443"/>
          </a:xfrm>
        </p:spPr>
        <p:txBody>
          <a:bodyPr/>
          <a:lstStyle/>
          <a:p>
            <a:pPr marL="0" indent="0">
              <a:buNone/>
            </a:pPr>
            <a:r>
              <a:rPr lang="en-US" sz="1600">
                <a:latin typeface="Segoe UI" panose="020B0502040204020203" pitchFamily="34" charset="0"/>
              </a:rPr>
              <a:t>Open AI stores ChatGPT conversations and all other user interactions in Azure Cosmos DB, 40+ workloads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346C40A-5820-9A88-A437-690923894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2678" y="2310265"/>
            <a:ext cx="6762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3148B45-CAF6-332A-B81D-2FC7CB58FED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369934" y="2399622"/>
            <a:ext cx="198644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anose="020B0502040204020203" pitchFamily="34" charset="0"/>
              </a:rPr>
              <a:t>OpenAI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810C4EC-1457-D649-5634-9D673ECC0DE2}"/>
              </a:ext>
            </a:extLst>
          </p:cNvPr>
          <p:cNvSpPr txBox="1">
            <a:spLocks/>
          </p:cNvSpPr>
          <p:nvPr/>
        </p:nvSpPr>
        <p:spPr>
          <a:xfrm>
            <a:off x="4203032" y="3219509"/>
            <a:ext cx="2887579" cy="130805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Challenge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Meet incredible demand from growth and traffic spikes, without having to worry about database operations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CD71149-6EA7-F08A-88D6-10D4337B6C4E}"/>
              </a:ext>
            </a:extLst>
          </p:cNvPr>
          <p:cNvSpPr txBox="1">
            <a:spLocks/>
          </p:cNvSpPr>
          <p:nvPr/>
        </p:nvSpPr>
        <p:spPr>
          <a:xfrm>
            <a:off x="7956883" y="3219509"/>
            <a:ext cx="3449053" cy="20056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Outcomes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Rapidly and seamlessly scaled as service grew, with zero downtime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Able to iterate fast on data shapes thanks to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schemaless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flexibility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Consistent high performance and availability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7874443-6CE0-9243-EC0C-D61FDBE5B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56248" y="5578914"/>
            <a:ext cx="528591" cy="548640"/>
          </a:xfrm>
          <a:prstGeom prst="rect">
            <a:avLst/>
          </a:prstGeom>
          <a:effectLst/>
        </p:spPr>
      </p:pic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6B70742-A8A5-5EF9-D091-E5F74CD8C6EB}"/>
              </a:ext>
            </a:extLst>
          </p:cNvPr>
          <p:cNvSpPr txBox="1">
            <a:spLocks/>
          </p:cNvSpPr>
          <p:nvPr/>
        </p:nvSpPr>
        <p:spPr>
          <a:xfrm>
            <a:off x="4379495" y="5530515"/>
            <a:ext cx="1716506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Key Azure products used: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7788AA-5653-E636-886D-325F3AB4A68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799621" y="5687035"/>
            <a:ext cx="1327319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Azure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Cosmos DB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DBCBC84-7D0F-C892-42FF-A460543B1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43955" y="5578914"/>
            <a:ext cx="561990" cy="548640"/>
          </a:xfrm>
          <a:prstGeom prst="rect">
            <a:avLst/>
          </a:prstGeom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3A6803-514E-888A-86B0-FE8A92345C85}"/>
              </a:ext>
            </a:extLst>
          </p:cNvPr>
          <p:cNvSpPr txBox="1"/>
          <p:nvPr/>
        </p:nvSpPr>
        <p:spPr>
          <a:xfrm>
            <a:off x="8750327" y="5603422"/>
            <a:ext cx="1067442" cy="49962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Azure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Kubernetes Service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20878F-02BD-3B9C-8763-71AB027C3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842535" y="5458604"/>
            <a:ext cx="789261" cy="78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29977-9BDA-2A28-BC32-09EAE8E91B97}"/>
              </a:ext>
            </a:extLst>
          </p:cNvPr>
          <p:cNvSpPr txBox="1"/>
          <p:nvPr/>
        </p:nvSpPr>
        <p:spPr>
          <a:xfrm>
            <a:off x="10732687" y="5687035"/>
            <a:ext cx="1427229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Azure 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AI Search</a:t>
            </a:r>
          </a:p>
        </p:txBody>
      </p:sp>
      <p:sp>
        <p:nvSpPr>
          <p:cNvPr id="13" name="!!container">
            <a:extLst>
              <a:ext uri="{FF2B5EF4-FFF2-40B4-BE49-F238E27FC236}">
                <a16:creationId xmlns:a16="http://schemas.microsoft.com/office/drawing/2014/main" id="{FD2159AA-00D3-A385-6769-122587AE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962400" y="2117558"/>
            <a:ext cx="7647432" cy="4155225"/>
          </a:xfrm>
          <a:prstGeom prst="roundRect">
            <a:avLst>
              <a:gd name="adj" fmla="val 4182"/>
            </a:avLst>
          </a:prstGeom>
          <a:ln w="12700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 Variable Small Semibol" pitchFamily="2" charset="0"/>
                <a:ea typeface="+mn-ea"/>
                <a:cs typeface="+mn-cs"/>
              </a:rPr>
              <a:t>a</a:t>
            </a:r>
          </a:p>
        </p:txBody>
      </p:sp>
      <p:cxnSp>
        <p:nvCxnSpPr>
          <p:cNvPr id="15" name="!!line2">
            <a:extLst>
              <a:ext uri="{FF2B5EF4-FFF2-40B4-BE49-F238E27FC236}">
                <a16:creationId xmlns:a16="http://schemas.microsoft.com/office/drawing/2014/main" id="{E4AB6AF1-7955-48B7-53E8-4ED461EAE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62400" y="3064964"/>
            <a:ext cx="7647432" cy="0"/>
          </a:xfrm>
          <a:prstGeom prst="line">
            <a:avLst/>
          </a:prstGeom>
          <a:ln w="12700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!!line2">
            <a:extLst>
              <a:ext uri="{FF2B5EF4-FFF2-40B4-BE49-F238E27FC236}">
                <a16:creationId xmlns:a16="http://schemas.microsoft.com/office/drawing/2014/main" id="{124E0E7F-28C8-51E0-0687-3DAE1E4AE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62400" y="5378115"/>
            <a:ext cx="7647432" cy="0"/>
          </a:xfrm>
          <a:prstGeom prst="line">
            <a:avLst/>
          </a:prstGeom>
          <a:ln w="12700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!!line2">
            <a:extLst>
              <a:ext uri="{FF2B5EF4-FFF2-40B4-BE49-F238E27FC236}">
                <a16:creationId xmlns:a16="http://schemas.microsoft.com/office/drawing/2014/main" id="{F7778337-FFFD-4CED-3AF9-A58A8F08A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786116" y="3064042"/>
            <a:ext cx="0" cy="2310063"/>
          </a:xfrm>
          <a:prstGeom prst="line">
            <a:avLst/>
          </a:prstGeom>
          <a:ln w="12700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335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1.66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27C8C421-03CD-44B7-A7BB-31B9B31BCF20}"/>
    </a:ext>
  </a:extLst>
</a:theme>
</file>

<file path=ppt/theme/theme2.xml><?xml version="1.0" encoding="utf-8"?>
<a:theme xmlns:a="http://schemas.openxmlformats.org/drawingml/2006/main" name="MS Ignite 16:9 Template Dark">
  <a:themeElements>
    <a:clrScheme name="Custom 198">
      <a:dk1>
        <a:srgbClr val="091F2C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8DE971"/>
      </a:accent2>
      <a:accent3>
        <a:srgbClr val="0078D4"/>
      </a:accent3>
      <a:accent4>
        <a:srgbClr val="D7D2CB"/>
      </a:accent4>
      <a:accent5>
        <a:srgbClr val="FFE399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8A17B14A-69D5-4F26-BC7B-8547BA50C10C}"/>
    </a:ext>
  </a:extLst>
</a:theme>
</file>

<file path=ppt/theme/theme3.xml><?xml version="1.0" encoding="utf-8"?>
<a:theme xmlns:a="http://schemas.openxmlformats.org/drawingml/2006/main" name="2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Custom 1">
      <a:majorFont>
        <a:latin typeface="Segoe UI Variable Display Semib"/>
        <a:ea typeface=""/>
        <a:cs typeface=""/>
      </a:majorFont>
      <a:minorFont>
        <a:latin typeface="Segoe UI Variable Display Semib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804751ba-60e0-4191-9865-d7e5284c1d69">
      <Terms xmlns="http://schemas.microsoft.com/office/infopath/2007/PartnerControls"/>
    </lcf76f155ced4ddcb4097134ff3c332f>
    <Number xmlns="804751ba-60e0-4191-9865-d7e5284c1d69" xsi:nil="true"/>
    <TaxCatchAll xmlns="230e9df3-be65-4c73-a93b-d1236ebd677e" xsi:nil="true"/>
    <Time xmlns="804751ba-60e0-4191-9865-d7e5284c1d69" xsi:nil="true"/>
    <content xmlns="804751ba-60e0-4191-9865-d7e5284c1d6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E71A6B924FC94981CCAD1A585590D8" ma:contentTypeVersion="27" ma:contentTypeDescription="Create a new document." ma:contentTypeScope="" ma:versionID="566528f2922ad54e26a908d2133454c1">
  <xsd:schema xmlns:xsd="http://www.w3.org/2001/XMLSchema" xmlns:xs="http://www.w3.org/2001/XMLSchema" xmlns:p="http://schemas.microsoft.com/office/2006/metadata/properties" xmlns:ns1="http://schemas.microsoft.com/sharepoint/v3" xmlns:ns2="804751ba-60e0-4191-9865-d7e5284c1d69" xmlns:ns3="913b567d-4c83-4181-a45c-f04ce7e1b72e" xmlns:ns4="230e9df3-be65-4c73-a93b-d1236ebd677e" targetNamespace="http://schemas.microsoft.com/office/2006/metadata/properties" ma:root="true" ma:fieldsID="6c91453d1ce2972ce38a1123b4b20cb5" ns1:_="" ns2:_="" ns3:_="" ns4:_="">
    <xsd:import namespace="http://schemas.microsoft.com/sharepoint/v3"/>
    <xsd:import namespace="804751ba-60e0-4191-9865-d7e5284c1d69"/>
    <xsd:import namespace="913b567d-4c83-4181-a45c-f04ce7e1b72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Number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Time" minOccurs="0"/>
                <xsd:element ref="ns2:MediaServiceSearchProperties" minOccurs="0"/>
                <xsd:element ref="ns2:MediaServiceObjectDetectorVersions" minOccurs="0"/>
                <xsd:element ref="ns2:TranslatedLang" minOccurs="0"/>
                <xsd:element ref="ns2:content" minOccurs="0"/>
                <xsd:element ref="ns2:MediaServiceDoc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751ba-60e0-4191-9865-d7e5284c1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Number" ma:index="21" nillable="true" ma:displayName="Number" ma:format="Dropdown" ma:internalName="Number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TranslatedLang" ma:index="29" nillable="true" ma:displayName="Translated Language" ma:hidden="true" ma:internalName="TranslatedLang" ma:readOnly="true">
      <xsd:simpleType>
        <xsd:restriction base="dms:Text"/>
      </xsd:simpleType>
    </xsd:element>
    <xsd:element name="content" ma:index="30" nillable="true" ma:displayName="content" ma:format="Dropdown" ma:internalName="content">
      <xsd:simpleType>
        <xsd:restriction base="dms:Choice">
          <xsd:enumeration value="Visual Studio"/>
          <xsd:enumeration value="VS Code"/>
          <xsd:enumeration value="GitHub Copilot"/>
          <xsd:enumeration value="Dev Box"/>
          <xsd:enumeration value="Choice 5"/>
        </xsd:restriction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BillingMetadata" ma:index="3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b567d-4c83-4181-a45c-f04ce7e1b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ae7d3c4e-66c4-4603-a26b-8d6b1e039262}" ma:internalName="TaxCatchAll" ma:showField="CatchAllData" ma:web="913b567d-4c83-4181-a45c-f04ce7e1b7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ECEA8-E592-46B2-AB70-069A448686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C174BA-63CB-46A5-AF5B-9AEBCE07AAE6}">
  <ds:schemaRefs>
    <ds:schemaRef ds:uri="http://purl.org/dc/terms/"/>
    <ds:schemaRef ds:uri="http://schemas.microsoft.com/office/2006/metadata/properties"/>
    <ds:schemaRef ds:uri="http://purl.org/dc/dcmitype/"/>
    <ds:schemaRef ds:uri="913b567d-4c83-4181-a45c-f04ce7e1b72e"/>
    <ds:schemaRef ds:uri="804751ba-60e0-4191-9865-d7e5284c1d69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DFB70AF-4A57-4053-9825-E8ECE4A65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4751ba-60e0-4191-9865-d7e5284c1d69"/>
    <ds:schemaRef ds:uri="913b567d-4c83-4181-a45c-f04ce7e1b72e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MS_Ignite_2024_16-9 Event-template (1)</Template>
  <TotalTime>732</TotalTime>
  <Words>844</Words>
  <Application>Microsoft Office PowerPoint</Application>
  <PresentationFormat>Widescreen</PresentationFormat>
  <Paragraphs>169</Paragraphs>
  <Slides>14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Yu Gothic UI</vt:lpstr>
      <vt:lpstr>Aptos</vt:lpstr>
      <vt:lpstr>Arial</vt:lpstr>
      <vt:lpstr>Calibri</vt:lpstr>
      <vt:lpstr>Consolas</vt:lpstr>
      <vt:lpstr>Segoe Sans Display Semibold</vt:lpstr>
      <vt:lpstr>Segoe UI</vt:lpstr>
      <vt:lpstr>Segoe UI Semibold</vt:lpstr>
      <vt:lpstr>Segoe UI Variable Display Semib</vt:lpstr>
      <vt:lpstr>Segoe UI Variable Display Semibold</vt:lpstr>
      <vt:lpstr>Segoe UI Variable Small Semibol</vt:lpstr>
      <vt:lpstr>Wingdings</vt:lpstr>
      <vt:lpstr>MS Ignite 16:9 Template Light</vt:lpstr>
      <vt:lpstr>MS Ignite 16:9 Template Dark</vt:lpstr>
      <vt:lpstr>2_Microsoft Build 16:9 Template Dark</vt:lpstr>
      <vt:lpstr>Azure Cosmos DB  Closing Session</vt:lpstr>
      <vt:lpstr>Demo: Toyota "O-Beya" multi-agent system</vt:lpstr>
      <vt:lpstr>TOYOTA Multi-Agent RAG Pattern</vt:lpstr>
      <vt:lpstr>Multi-Agent using Durable Functions</vt:lpstr>
      <vt:lpstr>Announcement slide (dark) with color wipe</vt:lpstr>
      <vt:lpstr>Announcement slide (dark) with color wipe</vt:lpstr>
      <vt:lpstr>A Serverless Database for Any Application</vt:lpstr>
      <vt:lpstr>AI Use Cases with Azure Cosmos DB</vt:lpstr>
      <vt:lpstr>ChatGPT scales with Azure Cosmos DB</vt:lpstr>
      <vt:lpstr>No Semantic Cache Every single request, even same questions, completes this path. Extremely high cost and latency for large payloads from RAG Pattern Data.</vt:lpstr>
      <vt:lpstr>With Semantic Cache Repeated questions handled by cache. Only unique requests completes full path. Zero token cost for LLMs. Extremely fast.</vt:lpstr>
      <vt:lpstr>Vector Search with Azure Cosmos DB</vt:lpstr>
      <vt:lpstr>What you have learned today?</vt:lpstr>
      <vt:lpstr>Thank you for participating!    You are now equipped to build scalable, high-performance, and cost-optimised applications with Azure Cosmos DB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from Toyota for Building Durable Multi-agent copilots</dc:title>
  <dc:subject>Ignite 2024</dc:subject>
  <dc:creator>Michal Toiba;Kosuke Miyasaka;Marco Casalaina;Mark Brown</dc:creator>
  <cp:keywords>Microsoft Ignite</cp:keywords>
  <dc:description/>
  <cp:lastModifiedBy>Manish Sharma</cp:lastModifiedBy>
  <cp:revision>10</cp:revision>
  <cp:lastPrinted>2023-02-15T20:48:24Z</cp:lastPrinted>
  <dcterms:created xsi:type="dcterms:W3CDTF">2024-10-25T03:45:33Z</dcterms:created>
  <dcterms:modified xsi:type="dcterms:W3CDTF">2025-09-06T14:57:10Z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0x0101002FE71A6B924FC94981CCAD1A585590D8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</Properties>
</file>